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9" r:id="rId1"/>
  </p:sldMasterIdLst>
  <p:notesMasterIdLst>
    <p:notesMasterId r:id="rId51"/>
  </p:notesMasterIdLst>
  <p:sldIdLst>
    <p:sldId id="256" r:id="rId2"/>
    <p:sldId id="257" r:id="rId3"/>
    <p:sldId id="317" r:id="rId4"/>
    <p:sldId id="258" r:id="rId5"/>
    <p:sldId id="319" r:id="rId6"/>
    <p:sldId id="318" r:id="rId7"/>
    <p:sldId id="273" r:id="rId8"/>
    <p:sldId id="259" r:id="rId9"/>
    <p:sldId id="260" r:id="rId10"/>
    <p:sldId id="264" r:id="rId11"/>
    <p:sldId id="265" r:id="rId12"/>
    <p:sldId id="266" r:id="rId13"/>
    <p:sldId id="267" r:id="rId14"/>
    <p:sldId id="268" r:id="rId15"/>
    <p:sldId id="269" r:id="rId16"/>
    <p:sldId id="274" r:id="rId17"/>
    <p:sldId id="270" r:id="rId18"/>
    <p:sldId id="271" r:id="rId19"/>
    <p:sldId id="272" r:id="rId20"/>
    <p:sldId id="275" r:id="rId21"/>
    <p:sldId id="276" r:id="rId22"/>
    <p:sldId id="277" r:id="rId23"/>
    <p:sldId id="320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310" r:id="rId40"/>
    <p:sldId id="305" r:id="rId41"/>
    <p:sldId id="306" r:id="rId42"/>
    <p:sldId id="307" r:id="rId43"/>
    <p:sldId id="308" r:id="rId44"/>
    <p:sldId id="309" r:id="rId45"/>
    <p:sldId id="311" r:id="rId46"/>
    <p:sldId id="313" r:id="rId47"/>
    <p:sldId id="314" r:id="rId48"/>
    <p:sldId id="315" r:id="rId49"/>
    <p:sldId id="316" r:id="rId50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B113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00EAB1-EF74-4655-B78A-4E66A19498EC}" type="datetimeFigureOut">
              <a:rPr lang="th-TH" smtClean="0"/>
              <a:pPr/>
              <a:t>12/02/59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AA8180-6AA4-406D-BB62-9E91C8D0AAB7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851041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A8180-6AA4-406D-BB62-9E91C8D0AAB7}" type="slidenum">
              <a:rPr lang="th-TH" smtClean="0"/>
              <a:pPr/>
              <a:t>39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43" name="Picture 31" descr="SW이미지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gray">
          <a:xfrm>
            <a:off x="0" y="2349500"/>
            <a:ext cx="9144000" cy="2663825"/>
          </a:xfrm>
          <a:prstGeom prst="rect">
            <a:avLst/>
          </a:prstGeom>
          <a:noFill/>
        </p:spPr>
      </p:pic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28575" y="4652963"/>
            <a:ext cx="9115425" cy="2205037"/>
            <a:chOff x="0" y="2640"/>
            <a:chExt cx="5760" cy="1680"/>
          </a:xfrm>
        </p:grpSpPr>
        <p:sp>
          <p:nvSpPr>
            <p:cNvPr id="13345" name="Rectangle 33"/>
            <p:cNvSpPr>
              <a:spLocks noChangeArrowheads="1"/>
            </p:cNvSpPr>
            <p:nvPr userDrawn="1"/>
          </p:nvSpPr>
          <p:spPr bwMode="ltGray">
            <a:xfrm>
              <a:off x="0" y="2640"/>
              <a:ext cx="5760" cy="168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3346" name="Rectangle 34"/>
            <p:cNvSpPr>
              <a:spLocks noChangeArrowheads="1"/>
            </p:cNvSpPr>
            <p:nvPr userDrawn="1"/>
          </p:nvSpPr>
          <p:spPr bwMode="ltGray">
            <a:xfrm>
              <a:off x="0" y="2640"/>
              <a:ext cx="5760" cy="9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13347" name="Rectangle 35"/>
          <p:cNvSpPr>
            <a:spLocks noChangeArrowheads="1"/>
          </p:cNvSpPr>
          <p:nvPr/>
        </p:nvSpPr>
        <p:spPr bwMode="ltGray">
          <a:xfrm>
            <a:off x="0" y="0"/>
            <a:ext cx="9144000" cy="2286000"/>
          </a:xfrm>
          <a:prstGeom prst="rect">
            <a:avLst/>
          </a:prstGeom>
          <a:gradFill rotWithShape="0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0" y="4289425"/>
            <a:ext cx="9097963" cy="676275"/>
            <a:chOff x="0" y="2702"/>
            <a:chExt cx="5731" cy="426"/>
          </a:xfrm>
        </p:grpSpPr>
        <p:sp>
          <p:nvSpPr>
            <p:cNvPr id="13349" name="Freeform 37"/>
            <p:cNvSpPr>
              <a:spLocks/>
            </p:cNvSpPr>
            <p:nvPr/>
          </p:nvSpPr>
          <p:spPr bwMode="ltGray">
            <a:xfrm flipV="1">
              <a:off x="0" y="2702"/>
              <a:ext cx="5731" cy="36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279"/>
                </a:cxn>
                <a:cxn ang="0">
                  <a:pos x="1824" y="739"/>
                </a:cxn>
                <a:cxn ang="0">
                  <a:pos x="3946" y="695"/>
                </a:cxn>
                <a:cxn ang="0">
                  <a:pos x="5731" y="297"/>
                </a:cxn>
                <a:cxn ang="0">
                  <a:pos x="5722" y="153"/>
                </a:cxn>
                <a:cxn ang="0">
                  <a:pos x="0" y="0"/>
                </a:cxn>
              </a:cxnLst>
              <a:rect l="0" t="0" r="r" b="b"/>
              <a:pathLst>
                <a:path w="5731" h="808">
                  <a:moveTo>
                    <a:pt x="0" y="0"/>
                  </a:moveTo>
                  <a:lnTo>
                    <a:pt x="19" y="279"/>
                  </a:lnTo>
                  <a:cubicBezTo>
                    <a:pt x="321" y="399"/>
                    <a:pt x="1170" y="671"/>
                    <a:pt x="1824" y="739"/>
                  </a:cubicBezTo>
                  <a:cubicBezTo>
                    <a:pt x="2478" y="808"/>
                    <a:pt x="3295" y="769"/>
                    <a:pt x="3946" y="695"/>
                  </a:cubicBezTo>
                  <a:cubicBezTo>
                    <a:pt x="4597" y="621"/>
                    <a:pt x="5435" y="387"/>
                    <a:pt x="5731" y="297"/>
                  </a:cubicBezTo>
                  <a:lnTo>
                    <a:pt x="5722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13350" name="Freeform 38"/>
            <p:cNvSpPr>
              <a:spLocks/>
            </p:cNvSpPr>
            <p:nvPr/>
          </p:nvSpPr>
          <p:spPr bwMode="ltGray">
            <a:xfrm flipV="1">
              <a:off x="0" y="2749"/>
              <a:ext cx="5731" cy="379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26" y="315"/>
                </a:cxn>
                <a:cxn ang="0">
                  <a:pos x="1795" y="771"/>
                </a:cxn>
                <a:cxn ang="0">
                  <a:pos x="3821" y="742"/>
                </a:cxn>
                <a:cxn ang="0">
                  <a:pos x="5731" y="320"/>
                </a:cxn>
                <a:cxn ang="0">
                  <a:pos x="5693" y="0"/>
                </a:cxn>
                <a:cxn ang="0">
                  <a:pos x="0" y="36"/>
                </a:cxn>
              </a:cxnLst>
              <a:rect l="0" t="0" r="r" b="b"/>
              <a:pathLst>
                <a:path w="5731" h="842">
                  <a:moveTo>
                    <a:pt x="0" y="36"/>
                  </a:moveTo>
                  <a:lnTo>
                    <a:pt x="26" y="315"/>
                  </a:lnTo>
                  <a:cubicBezTo>
                    <a:pt x="325" y="438"/>
                    <a:pt x="1163" y="700"/>
                    <a:pt x="1795" y="771"/>
                  </a:cubicBezTo>
                  <a:cubicBezTo>
                    <a:pt x="2427" y="842"/>
                    <a:pt x="3165" y="817"/>
                    <a:pt x="3821" y="742"/>
                  </a:cubicBezTo>
                  <a:cubicBezTo>
                    <a:pt x="4477" y="667"/>
                    <a:pt x="5419" y="444"/>
                    <a:pt x="5731" y="320"/>
                  </a:cubicBezTo>
                  <a:lnTo>
                    <a:pt x="5693" y="0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</p:grpSp>
      <p:grpSp>
        <p:nvGrpSpPr>
          <p:cNvPr id="4" name="Group 39"/>
          <p:cNvGrpSpPr>
            <a:grpSpLocks/>
          </p:cNvGrpSpPr>
          <p:nvPr/>
        </p:nvGrpSpPr>
        <p:grpSpPr bwMode="auto">
          <a:xfrm>
            <a:off x="0" y="0"/>
            <a:ext cx="9144000" cy="6867525"/>
            <a:chOff x="0" y="0"/>
            <a:chExt cx="5760" cy="4326"/>
          </a:xfrm>
        </p:grpSpPr>
        <p:sp>
          <p:nvSpPr>
            <p:cNvPr id="13352" name="AutoShape 40"/>
            <p:cNvSpPr>
              <a:spLocks noChangeArrowheads="1"/>
            </p:cNvSpPr>
            <p:nvPr/>
          </p:nvSpPr>
          <p:spPr bwMode="white">
            <a:xfrm>
              <a:off x="27" y="24"/>
              <a:ext cx="5709" cy="4272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3353" name="Freeform 41"/>
            <p:cNvSpPr>
              <a:spLocks/>
            </p:cNvSpPr>
            <p:nvPr/>
          </p:nvSpPr>
          <p:spPr bwMode="white">
            <a:xfrm>
              <a:off x="3" y="0"/>
              <a:ext cx="288" cy="288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13354" name="Freeform 42"/>
            <p:cNvSpPr>
              <a:spLocks/>
            </p:cNvSpPr>
            <p:nvPr/>
          </p:nvSpPr>
          <p:spPr bwMode="white">
            <a:xfrm rot="-5408600">
              <a:off x="-47" y="4030"/>
              <a:ext cx="336" cy="242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13355" name="Freeform 43"/>
            <p:cNvSpPr>
              <a:spLocks/>
            </p:cNvSpPr>
            <p:nvPr/>
          </p:nvSpPr>
          <p:spPr bwMode="white">
            <a:xfrm>
              <a:off x="5520" y="3978"/>
              <a:ext cx="240" cy="348"/>
            </a:xfrm>
            <a:custGeom>
              <a:avLst/>
              <a:gdLst/>
              <a:ahLst/>
              <a:cxnLst>
                <a:cxn ang="0">
                  <a:pos x="246" y="0"/>
                </a:cxn>
                <a:cxn ang="0">
                  <a:pos x="164" y="196"/>
                </a:cxn>
                <a:cxn ang="0">
                  <a:pos x="84" y="282"/>
                </a:cxn>
                <a:cxn ang="0">
                  <a:pos x="0" y="342"/>
                </a:cxn>
                <a:cxn ang="0">
                  <a:pos x="246" y="348"/>
                </a:cxn>
              </a:cxnLst>
              <a:rect l="0" t="0" r="r" b="b"/>
              <a:pathLst>
                <a:path w="246" h="348">
                  <a:moveTo>
                    <a:pt x="246" y="0"/>
                  </a:moveTo>
                  <a:lnTo>
                    <a:pt x="164" y="196"/>
                  </a:lnTo>
                  <a:lnTo>
                    <a:pt x="84" y="282"/>
                  </a:lnTo>
                  <a:lnTo>
                    <a:pt x="0" y="342"/>
                  </a:lnTo>
                  <a:lnTo>
                    <a:pt x="246" y="348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13356" name="Freeform 44"/>
            <p:cNvSpPr>
              <a:spLocks/>
            </p:cNvSpPr>
            <p:nvPr/>
          </p:nvSpPr>
          <p:spPr bwMode="white">
            <a:xfrm rot="5400000">
              <a:off x="5472" y="0"/>
              <a:ext cx="288" cy="288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13333" name="Rectangle 21"/>
          <p:cNvSpPr>
            <a:spLocks noGrp="1" noChangeArrowheads="1"/>
          </p:cNvSpPr>
          <p:nvPr>
            <p:ph type="ctrTitle" sz="quarter"/>
          </p:nvPr>
        </p:nvSpPr>
        <p:spPr bwMode="black">
          <a:xfrm>
            <a:off x="468313" y="1268413"/>
            <a:ext cx="8153400" cy="742950"/>
          </a:xfrm>
        </p:spPr>
        <p:txBody>
          <a:bodyPr/>
          <a:lstStyle>
            <a:lvl1pPr algn="ctr">
              <a:defRPr sz="3600" b="1"/>
            </a:lvl1pPr>
          </a:lstStyle>
          <a:p>
            <a:r>
              <a:rPr lang="th-TH" altLang="ko-KR" dirty="0" smtClean="0"/>
              <a:t>คลิกเพื่อแก้ไขลักษณะชื่อเรื่องต้นแบบ</a:t>
            </a:r>
            <a:endParaRPr lang="en-US" altLang="ko-KR" dirty="0"/>
          </a:p>
        </p:txBody>
      </p:sp>
      <p:sp>
        <p:nvSpPr>
          <p:cNvPr id="13334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403350" y="5127625"/>
            <a:ext cx="64008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0">
                <a:solidFill>
                  <a:schemeClr val="bg1"/>
                </a:solidFill>
              </a:defRPr>
            </a:lvl1pPr>
          </a:lstStyle>
          <a:p>
            <a:r>
              <a:rPr lang="th-TH" altLang="ko-KR" smtClean="0"/>
              <a:t>คลิกเพื่อแก้ไขลักษณะชื่อเรื่องรองต้นแบบ</a:t>
            </a:r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6600"/>
                </a:solidFill>
              </a:defRPr>
            </a:lvl1pPr>
            <a:lvl2pPr>
              <a:defRPr>
                <a:solidFill>
                  <a:srgbClr val="C00000"/>
                </a:solidFill>
              </a:defRPr>
            </a:lvl2pPr>
            <a:lvl3pPr>
              <a:defRPr>
                <a:solidFill>
                  <a:srgbClr val="7030A0"/>
                </a:solidFill>
              </a:defRPr>
            </a:lvl3pPr>
          </a:lstStyle>
          <a:p>
            <a:pPr lvl="0"/>
            <a:r>
              <a:rPr lang="th-TH" dirty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dirty="0" smtClean="0"/>
              <a:t>ระดับที่สอง</a:t>
            </a:r>
          </a:p>
          <a:p>
            <a:pPr lvl="2"/>
            <a:r>
              <a:rPr lang="th-TH" dirty="0" smtClean="0"/>
              <a:t>ระดับที่สาม</a:t>
            </a:r>
          </a:p>
          <a:p>
            <a:pPr lvl="3"/>
            <a:r>
              <a:rPr lang="th-TH" dirty="0" smtClean="0"/>
              <a:t>ระดับที่สี่</a:t>
            </a:r>
          </a:p>
          <a:p>
            <a:pPr lvl="4"/>
            <a:r>
              <a:rPr lang="th-TH" dirty="0" smtClean="0"/>
              <a:t>ระดับที่ห้า</a:t>
            </a:r>
            <a:endParaRPr lang="th-TH" dirty="0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2/12/2016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2/12/2016</a:t>
            </a:fld>
            <a:endParaRPr lang="en-US">
              <a:solidFill>
                <a:schemeClr val="tx2"/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371600"/>
            <a:ext cx="4038600" cy="5081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5081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2/12/2016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2/12/2016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2/12/2016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2/12/2016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2/12/2016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2/12/2016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2/12/2016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838950" y="333375"/>
            <a:ext cx="2125663" cy="6119813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333375"/>
            <a:ext cx="6229350" cy="6119813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2/12/2016</a:t>
            </a:fld>
            <a:endParaRPr lang="en-US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 dirty="0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ชื่อเรื่องและแผนภูม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16013" y="333375"/>
            <a:ext cx="7848600" cy="6096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แผนภูมิ 2"/>
          <p:cNvSpPr>
            <a:spLocks noGrp="1"/>
          </p:cNvSpPr>
          <p:nvPr>
            <p:ph type="chart" idx="1"/>
          </p:nvPr>
        </p:nvSpPr>
        <p:spPr>
          <a:xfrm>
            <a:off x="457200" y="1371600"/>
            <a:ext cx="8229600" cy="5081588"/>
          </a:xfrm>
        </p:spPr>
        <p:txBody>
          <a:bodyPr/>
          <a:lstStyle/>
          <a:p>
            <a:r>
              <a:rPr lang="th-TH" smtClean="0"/>
              <a:t>คลิกไอคอนเพื่อเพิ่มแผนภูมิ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>
          <a:xfrm>
            <a:off x="6516688" y="0"/>
            <a:ext cx="2514600" cy="260350"/>
          </a:xfrm>
        </p:spPr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2/12/2016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5943600" y="650875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3276600" y="650875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21" name="Picture 33" descr="배너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gray">
          <a:xfrm>
            <a:off x="0" y="285750"/>
            <a:ext cx="9144000" cy="1055688"/>
          </a:xfrm>
          <a:prstGeom prst="rect">
            <a:avLst/>
          </a:prstGeom>
          <a:noFill/>
        </p:spPr>
      </p:pic>
      <p:sp>
        <p:nvSpPr>
          <p:cNvPr id="12322" name="Rectangle 34"/>
          <p:cNvSpPr>
            <a:spLocks noChangeArrowheads="1"/>
          </p:cNvSpPr>
          <p:nvPr/>
        </p:nvSpPr>
        <p:spPr bwMode="ltGray">
          <a:xfrm>
            <a:off x="0" y="0"/>
            <a:ext cx="9144000" cy="2413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2323" name="Freeform 35"/>
          <p:cNvSpPr>
            <a:spLocks/>
          </p:cNvSpPr>
          <p:nvPr/>
        </p:nvSpPr>
        <p:spPr bwMode="white">
          <a:xfrm>
            <a:off x="-6350" y="950913"/>
            <a:ext cx="9156700" cy="461962"/>
          </a:xfrm>
          <a:custGeom>
            <a:avLst/>
            <a:gdLst/>
            <a:ahLst/>
            <a:cxnLst>
              <a:cxn ang="0">
                <a:pos x="4" y="365"/>
              </a:cxn>
              <a:cxn ang="0">
                <a:pos x="0" y="246"/>
              </a:cxn>
              <a:cxn ang="0">
                <a:pos x="1837" y="32"/>
              </a:cxn>
              <a:cxn ang="0">
                <a:pos x="3970" y="52"/>
              </a:cxn>
              <a:cxn ang="0">
                <a:pos x="5764" y="231"/>
              </a:cxn>
              <a:cxn ang="0">
                <a:pos x="5768" y="366"/>
              </a:cxn>
              <a:cxn ang="0">
                <a:pos x="4" y="365"/>
              </a:cxn>
            </a:cxnLst>
            <a:rect l="0" t="0" r="r" b="b"/>
            <a:pathLst>
              <a:path w="5768" h="366">
                <a:moveTo>
                  <a:pt x="4" y="365"/>
                </a:moveTo>
                <a:lnTo>
                  <a:pt x="0" y="246"/>
                </a:lnTo>
                <a:cubicBezTo>
                  <a:pt x="304" y="192"/>
                  <a:pt x="1175" y="64"/>
                  <a:pt x="1837" y="32"/>
                </a:cubicBezTo>
                <a:cubicBezTo>
                  <a:pt x="2499" y="0"/>
                  <a:pt x="3316" y="19"/>
                  <a:pt x="3970" y="52"/>
                </a:cubicBezTo>
                <a:cubicBezTo>
                  <a:pt x="4624" y="85"/>
                  <a:pt x="5464" y="179"/>
                  <a:pt x="5764" y="231"/>
                </a:cubicBezTo>
                <a:lnTo>
                  <a:pt x="5768" y="366"/>
                </a:lnTo>
                <a:lnTo>
                  <a:pt x="4" y="36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12324" name="Line 36"/>
          <p:cNvSpPr>
            <a:spLocks noChangeShapeType="1"/>
          </p:cNvSpPr>
          <p:nvPr/>
        </p:nvSpPr>
        <p:spPr bwMode="auto">
          <a:xfrm>
            <a:off x="425450" y="6524625"/>
            <a:ext cx="8353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12309" name="Rectangle 21"/>
          <p:cNvSpPr>
            <a:spLocks noGrp="1" noChangeArrowheads="1"/>
          </p:cNvSpPr>
          <p:nvPr>
            <p:ph type="title"/>
          </p:nvPr>
        </p:nvSpPr>
        <p:spPr bwMode="white">
          <a:xfrm>
            <a:off x="1116013" y="333375"/>
            <a:ext cx="7848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ko-KR" dirty="0" smtClean="0"/>
              <a:t>คลิกเพื่อแก้ไขลักษณะชื่อเรื่องต้นแบบ</a:t>
            </a:r>
            <a:endParaRPr lang="en-US" altLang="ko-KR" dirty="0" smtClean="0"/>
          </a:p>
        </p:txBody>
      </p:sp>
      <p:sp>
        <p:nvSpPr>
          <p:cNvPr id="1231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71600"/>
            <a:ext cx="8229600" cy="508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ko-KR" dirty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ko-KR" dirty="0" smtClean="0"/>
              <a:t>ระดับที่สอง</a:t>
            </a:r>
          </a:p>
          <a:p>
            <a:pPr lvl="2"/>
            <a:r>
              <a:rPr lang="th-TH" altLang="ko-KR" dirty="0" smtClean="0"/>
              <a:t>ระดับที่สาม</a:t>
            </a:r>
          </a:p>
          <a:p>
            <a:pPr lvl="3"/>
            <a:r>
              <a:rPr lang="th-TH" altLang="ko-KR" dirty="0" smtClean="0"/>
              <a:t>ระดับที่สี่</a:t>
            </a:r>
          </a:p>
          <a:p>
            <a:pPr lvl="4"/>
            <a:r>
              <a:rPr lang="th-TH" altLang="ko-KR" dirty="0" smtClean="0"/>
              <a:t>ระดับที่ห้า</a:t>
            </a:r>
            <a:endParaRPr lang="en-US" altLang="ko-KR" dirty="0" smtClean="0"/>
          </a:p>
        </p:txBody>
      </p:sp>
      <p:sp>
        <p:nvSpPr>
          <p:cNvPr id="12311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16688" y="0"/>
            <a:ext cx="25146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b="1">
                <a:solidFill>
                  <a:schemeClr val="bg1"/>
                </a:solidFill>
                <a:latin typeface="+mn-lt"/>
                <a:ea typeface="굴림" pitchFamily="50" charset="-127"/>
              </a:defRPr>
            </a:lvl1pPr>
          </a:lstStyle>
          <a:p>
            <a:fld id="{F8CFA630-13BB-46C4-BD44-B2C5F9B66074}" type="datetimeFigureOut">
              <a:rPr lang="en-US" smtClean="0"/>
              <a:pPr/>
              <a:t>2/12/2016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12312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508750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1">
                <a:latin typeface="+mn-lt"/>
                <a:ea typeface="굴림" pitchFamily="50" charset="-127"/>
              </a:defRPr>
            </a:lvl1pPr>
          </a:lstStyle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12313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6600" y="6508750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1">
                <a:latin typeface="+mn-lt"/>
                <a:ea typeface="굴림" pitchFamily="50" charset="-127"/>
              </a:defRPr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  <p:sldLayoutId id="2147483851" r:id="rId12"/>
  </p:sldLayoutIdLst>
  <p:timing>
    <p:tnLst>
      <p:par>
        <p:cTn id="1" dur="indefinite" restart="never" nodeType="tmRoot"/>
      </p:par>
    </p:tnLst>
  </p:timing>
  <p:txStyles>
    <p:titleStyle>
      <a:lvl1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ngsana New" pitchFamily="18" charset="-34"/>
          <a:ea typeface="+mj-ea"/>
          <a:cs typeface="Angsana New" pitchFamily="18" charset="-34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v"/>
        <a:defRPr sz="3200" b="1" baseline="0">
          <a:solidFill>
            <a:schemeClr val="tx1">
              <a:lumMod val="75000"/>
            </a:schemeClr>
          </a:solidFill>
          <a:latin typeface="Angsana New" pitchFamily="18" charset="-34"/>
          <a:ea typeface="+mn-ea"/>
          <a:cs typeface="Angsana New" pitchFamily="18" charset="-34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 b="1" baseline="0">
          <a:solidFill>
            <a:srgbClr val="C00000"/>
          </a:solidFill>
          <a:latin typeface="Angsana New" pitchFamily="18" charset="-34"/>
          <a:cs typeface="Angsana New" pitchFamily="18" charset="-34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400" b="1" baseline="0">
          <a:solidFill>
            <a:srgbClr val="006600"/>
          </a:solidFill>
          <a:latin typeface="Angsana New" pitchFamily="18" charset="-34"/>
          <a:cs typeface="Angsana New" pitchFamily="18" charset="-34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 baseline="0"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 baseline="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hyperlink" Target="http://e-service.dsd.go.th/" TargetMode="External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6.png"/><Relationship Id="rId7" Type="http://schemas.openxmlformats.org/officeDocument/2006/relationships/slide" Target="slide4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5.jpe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8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image" Target="../media/image9.png"/><Relationship Id="rId7" Type="http://schemas.openxmlformats.org/officeDocument/2006/relationships/slide" Target="slide13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5" Type="http://schemas.openxmlformats.org/officeDocument/2006/relationships/slide" Target="slide11.xml"/><Relationship Id="rId4" Type="http://schemas.openxmlformats.org/officeDocument/2006/relationships/slide" Target="slide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gif"/><Relationship Id="rId5" Type="http://schemas.openxmlformats.org/officeDocument/2006/relationships/image" Target="../media/image27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8.jpeg"/><Relationship Id="rId7" Type="http://schemas.openxmlformats.org/officeDocument/2006/relationships/image" Target="../media/image3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4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8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 sz="quarter"/>
          </p:nvPr>
        </p:nvSpPr>
        <p:spPr>
          <a:xfrm>
            <a:off x="468313" y="548680"/>
            <a:ext cx="8153400" cy="1462683"/>
          </a:xfrm>
        </p:spPr>
        <p:txBody>
          <a:bodyPr/>
          <a:lstStyle/>
          <a:p>
            <a:r>
              <a:rPr lang="th-TH" sz="4800" dirty="0" smtClean="0"/>
              <a:t>ระบบส่งเสริมการพัฒนาฝีมือแรงงาน</a:t>
            </a: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th-TH" sz="4800" dirty="0" smtClean="0"/>
              <a:t>และ</a:t>
            </a:r>
            <a:r>
              <a:rPr lang="th-TH" sz="4800" smtClean="0"/>
              <a:t>บริการ</a:t>
            </a:r>
            <a:r>
              <a:rPr lang="en-US" sz="4800" smtClean="0"/>
              <a:t> e-Service</a:t>
            </a:r>
            <a:endParaRPr lang="th-TH" sz="4800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sz="quarter" idx="1"/>
          </p:nvPr>
        </p:nvSpPr>
        <p:spPr>
          <a:xfrm>
            <a:off x="1403350" y="5127624"/>
            <a:ext cx="6400800" cy="749647"/>
          </a:xfrm>
        </p:spPr>
        <p:txBody>
          <a:bodyPr/>
          <a:lstStyle/>
          <a:p>
            <a:r>
              <a:rPr lang="th-TH" sz="2400" b="1" dirty="0" smtClean="0"/>
              <a:t>ศูนย์เทคโนโลยีสารสนเทศ กองแผนงานและสารสนเทศ </a:t>
            </a:r>
          </a:p>
          <a:p>
            <a:r>
              <a:rPr lang="th-TH" sz="2400" b="1" dirty="0" smtClean="0"/>
              <a:t>กรมพัฒนาฝีมือแรงงาน</a:t>
            </a:r>
            <a:endParaRPr lang="th-TH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บริการอะไรบ้าง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183335"/>
            <a:ext cx="8229600" cy="5081588"/>
          </a:xfrm>
        </p:spPr>
        <p:txBody>
          <a:bodyPr/>
          <a:lstStyle/>
          <a:p>
            <a:r>
              <a:rPr lang="th-TH" dirty="0" smtClean="0"/>
              <a:t>ขอรับรองหลักสูตรและค่าใช้จ่าย ฝึกยกระดับฝีมือแรงงานและฝึกเปลี่ยนสาขาอาชีพ กรณีดำเนินการฝึกเอง </a:t>
            </a:r>
          </a:p>
          <a:p>
            <a:r>
              <a:rPr lang="th-TH" dirty="0" smtClean="0">
                <a:solidFill>
                  <a:srgbClr val="7030A0"/>
                </a:solidFill>
              </a:rPr>
              <a:t>ขอรับรองหลักสูตรและค่าใช้จ่าย ฝึกยกระดับฝีมือแรงงานและฝึกเปลี่ยนสาขาอาชีพ กรณีส่งไปฝึกภายนอก</a:t>
            </a:r>
          </a:p>
          <a:p>
            <a:r>
              <a:rPr lang="th-TH" dirty="0" smtClean="0"/>
              <a:t>การประเมินเงินสมทบกองทุนพัฒนาฝีมือแรงงาน</a:t>
            </a:r>
            <a:endParaRPr lang="th-TH" dirty="0" smtClean="0">
              <a:solidFill>
                <a:srgbClr val="C00000"/>
              </a:solidFill>
            </a:endParaRPr>
          </a:p>
          <a:p>
            <a:r>
              <a:rPr lang="th-TH" dirty="0" smtClean="0"/>
              <a:t>แจ้งเปลี่ยนแปลงข้อมูลบริษัท</a:t>
            </a:r>
            <a:endParaRPr lang="th-TH" dirty="0" smtClean="0">
              <a:solidFill>
                <a:srgbClr val="C00000"/>
              </a:solidFill>
            </a:endParaRP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ระบบส่งเสริมการพัฒนาฝีมือแรงงานและ</a:t>
            </a:r>
            <a:r>
              <a:rPr lang="th-TH" smtClean="0"/>
              <a:t>บริการ</a:t>
            </a:r>
            <a:r>
              <a:rPr lang="en-US" smtClean="0"/>
              <a:t> e-Service</a:t>
            </a:r>
            <a:endParaRPr lang="th-TH" dirty="0"/>
          </a:p>
        </p:txBody>
      </p:sp>
      <p:grpSp>
        <p:nvGrpSpPr>
          <p:cNvPr id="7" name="กลุ่ม 6"/>
          <p:cNvGrpSpPr/>
          <p:nvPr/>
        </p:nvGrpSpPr>
        <p:grpSpPr>
          <a:xfrm>
            <a:off x="2411760" y="2780928"/>
            <a:ext cx="847348" cy="1092023"/>
            <a:chOff x="1559459" y="2708920"/>
            <a:chExt cx="847348" cy="1092023"/>
          </a:xfrm>
        </p:grpSpPr>
        <p:pic>
          <p:nvPicPr>
            <p:cNvPr id="6" name="รูปภาพ 5" descr="Letters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 rot="18683643">
              <a:off x="1440296" y="3307379"/>
              <a:ext cx="612727" cy="374401"/>
            </a:xfrm>
            <a:prstGeom prst="rect">
              <a:avLst/>
            </a:prstGeom>
          </p:spPr>
        </p:pic>
        <p:pic>
          <p:nvPicPr>
            <p:cNvPr id="5" name="รูปภาพ 4" descr="images.jpg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flipH="1">
              <a:off x="1691680" y="2708920"/>
              <a:ext cx="715127" cy="946123"/>
            </a:xfrm>
            <a:prstGeom prst="rect">
              <a:avLst/>
            </a:prstGeom>
          </p:spPr>
        </p:pic>
      </p:grpSp>
      <p:sp>
        <p:nvSpPr>
          <p:cNvPr id="8" name="ลูกศรขวา 7"/>
          <p:cNvSpPr/>
          <p:nvPr/>
        </p:nvSpPr>
        <p:spPr bwMode="auto">
          <a:xfrm>
            <a:off x="3275856" y="3068960"/>
            <a:ext cx="1728192" cy="432048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1800" smtClean="0">
              <a:latin typeface="Times New Roman" charset="0"/>
            </a:endParaRPr>
          </a:p>
        </p:txBody>
      </p:sp>
      <p:pic>
        <p:nvPicPr>
          <p:cNvPr id="9" name="รูปภาพ 8" descr="illustration-of-business-woman-in-office_55322317.jpg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827583" y="2636912"/>
            <a:ext cx="1152128" cy="1440160"/>
          </a:xfrm>
          <a:prstGeom prst="rect">
            <a:avLst/>
          </a:prstGeom>
        </p:spPr>
      </p:pic>
      <p:sp>
        <p:nvSpPr>
          <p:cNvPr id="10" name="ลูกศรขวา 9"/>
          <p:cNvSpPr/>
          <p:nvPr/>
        </p:nvSpPr>
        <p:spPr bwMode="auto">
          <a:xfrm>
            <a:off x="1979712" y="3140968"/>
            <a:ext cx="432048" cy="360040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pic>
        <p:nvPicPr>
          <p:cNvPr id="11" name="รูปภาพ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1700808"/>
            <a:ext cx="499915" cy="536494"/>
          </a:xfrm>
          <a:prstGeom prst="rect">
            <a:avLst/>
          </a:prstGeom>
        </p:spPr>
      </p:pic>
      <p:pic>
        <p:nvPicPr>
          <p:cNvPr id="12" name="รูปภาพ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2492896"/>
            <a:ext cx="499915" cy="536494"/>
          </a:xfrm>
          <a:prstGeom prst="rect">
            <a:avLst/>
          </a:prstGeom>
        </p:spPr>
      </p:pic>
      <p:pic>
        <p:nvPicPr>
          <p:cNvPr id="13" name="รูปภาพ 1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3608" y="1700808"/>
            <a:ext cx="499915" cy="536494"/>
          </a:xfrm>
          <a:prstGeom prst="rect">
            <a:avLst/>
          </a:prstGeom>
        </p:spPr>
      </p:pic>
      <p:pic>
        <p:nvPicPr>
          <p:cNvPr id="14" name="รูปภาพ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3356992"/>
            <a:ext cx="499915" cy="536494"/>
          </a:xfrm>
          <a:prstGeom prst="rect">
            <a:avLst/>
          </a:prstGeom>
        </p:spPr>
      </p:pic>
      <p:sp>
        <p:nvSpPr>
          <p:cNvPr id="15" name="สี่เหลี่ยมผืนผ้า 14"/>
          <p:cNvSpPr/>
          <p:nvPr/>
        </p:nvSpPr>
        <p:spPr>
          <a:xfrm>
            <a:off x="251520" y="3774907"/>
            <a:ext cx="5389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000" dirty="0" err="1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สท.</a:t>
            </a:r>
            <a:r>
              <a:rPr lang="th-TH" sz="2000" dirty="0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2</a:t>
            </a:r>
            <a:endParaRPr lang="th-TH" sz="2000" dirty="0"/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179512" y="2132856"/>
            <a:ext cx="7024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000" dirty="0" err="1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ฝย</a:t>
            </a:r>
            <a:r>
              <a:rPr lang="th-TH" sz="2000" dirty="0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/</a:t>
            </a:r>
            <a:r>
              <a:rPr lang="th-TH" sz="2000" dirty="0" err="1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ฝป.</a:t>
            </a:r>
            <a:endParaRPr lang="th-TH" sz="2000" dirty="0"/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1043608" y="2132856"/>
            <a:ext cx="5357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000" dirty="0" err="1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ฝต.</a:t>
            </a:r>
            <a:r>
              <a:rPr lang="th-TH" sz="2000" dirty="0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1</a:t>
            </a:r>
            <a:endParaRPr lang="th-TH" sz="2000" dirty="0"/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251520" y="2924944"/>
            <a:ext cx="5357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000" dirty="0" err="1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ฝต.</a:t>
            </a:r>
            <a:r>
              <a:rPr lang="th-TH" sz="2000" dirty="0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3</a:t>
            </a:r>
            <a:endParaRPr lang="th-TH" sz="2000" dirty="0"/>
          </a:p>
        </p:txBody>
      </p:sp>
      <p:pic>
        <p:nvPicPr>
          <p:cNvPr id="21" name="รูปภาพ 20" descr="DSD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4048" y="2212262"/>
            <a:ext cx="3168352" cy="16420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รูปภาพ 21" descr="eservice.jp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436096" y="4077072"/>
            <a:ext cx="2232248" cy="2119318"/>
          </a:xfrm>
          <a:prstGeom prst="rect">
            <a:avLst/>
          </a:prstGeom>
        </p:spPr>
      </p:pic>
      <p:sp>
        <p:nvSpPr>
          <p:cNvPr id="23" name="ลูกศรโค้งขึ้น 22"/>
          <p:cNvSpPr/>
          <p:nvPr/>
        </p:nvSpPr>
        <p:spPr bwMode="auto">
          <a:xfrm rot="5400000">
            <a:off x="2411760" y="2852936"/>
            <a:ext cx="1440160" cy="4176464"/>
          </a:xfrm>
          <a:prstGeom prst="bentUpArrow">
            <a:avLst>
              <a:gd name="adj1" fmla="val 25000"/>
              <a:gd name="adj2" fmla="val 25000"/>
              <a:gd name="adj3" fmla="val 23052"/>
            </a:avLst>
          </a:prstGeom>
          <a:solidFill>
            <a:srgbClr val="0066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pic>
        <p:nvPicPr>
          <p:cNvPr id="24" name="รูปภาพ 2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4149080"/>
            <a:ext cx="499915" cy="536494"/>
          </a:xfrm>
          <a:prstGeom prst="rect">
            <a:avLst/>
          </a:prstGeom>
        </p:spPr>
      </p:pic>
      <p:sp>
        <p:nvSpPr>
          <p:cNvPr id="25" name="สี่เหลี่ยมผืนผ้า 24"/>
          <p:cNvSpPr/>
          <p:nvPr/>
        </p:nvSpPr>
        <p:spPr>
          <a:xfrm>
            <a:off x="251520" y="4566995"/>
            <a:ext cx="5389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000" dirty="0" err="1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สท.</a:t>
            </a:r>
            <a:r>
              <a:rPr lang="th-TH" sz="2000" dirty="0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8</a:t>
            </a:r>
            <a:endParaRPr lang="th-TH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5" grpId="0"/>
      <p:bldP spid="16" grpId="0"/>
      <p:bldP spid="17" grpId="0"/>
      <p:bldP spid="18" grpId="0"/>
      <p:bldP spid="23" grpId="0" animBg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ขั้นตอนการใช้บริการต้องทำอย่างไร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07504" y="1124744"/>
            <a:ext cx="9036496" cy="5081588"/>
          </a:xfrm>
        </p:spPr>
        <p:txBody>
          <a:bodyPr/>
          <a:lstStyle/>
          <a:p>
            <a:r>
              <a:rPr lang="th-TH" dirty="0" smtClean="0"/>
              <a:t>สถานประกอบกิจการ ต้องดำเนินการตามขั้นตอนต่อไปนี้</a:t>
            </a:r>
          </a:p>
          <a:p>
            <a:pPr lvl="1"/>
            <a:r>
              <a:rPr lang="th-TH" dirty="0" smtClean="0"/>
              <a:t>ตรวจสอบข้อมูลสถานประกอบกิจการในระบบ ที่</a:t>
            </a:r>
            <a:r>
              <a:rPr lang="en-US" dirty="0" smtClean="0">
                <a:hlinkClick r:id="rId2"/>
              </a:rPr>
              <a:t> </a:t>
            </a:r>
            <a:r>
              <a:rPr lang="en-US" dirty="0" smtClean="0"/>
              <a:t>http://e-service.dsd.go.th</a:t>
            </a:r>
            <a:endParaRPr lang="th-TH" dirty="0" smtClean="0"/>
          </a:p>
          <a:p>
            <a:pPr lvl="2"/>
            <a:r>
              <a:rPr lang="th-TH" dirty="0" smtClean="0"/>
              <a:t>ถ้ามีข้อมูลสถานประกอบกิจการอยู่ในระบบแล้ว ให้ติดต่อหน่วยงานกรมพัฒนาฝีมือแรงงานพื้นที่ ตามที่ระบบแจ้ง เพื่อขอรับ </a:t>
            </a:r>
            <a:r>
              <a:rPr lang="en-US" dirty="0" smtClean="0"/>
              <a:t>Username Password</a:t>
            </a:r>
            <a:r>
              <a:rPr lang="th-TH" dirty="0" smtClean="0"/>
              <a:t> เข้าระบบ</a:t>
            </a:r>
            <a:endParaRPr lang="en-US" dirty="0" smtClean="0"/>
          </a:p>
          <a:p>
            <a:pPr lvl="2"/>
            <a:r>
              <a:rPr lang="th-TH" dirty="0" smtClean="0"/>
              <a:t>ถ้าไม่มีข้อมูล ต้องสมัครใช้บริการ</a:t>
            </a:r>
          </a:p>
          <a:p>
            <a:pPr lvl="1"/>
            <a:r>
              <a:rPr lang="th-TH" dirty="0" smtClean="0"/>
              <a:t>สมัครเข้าใช้บริการที่</a:t>
            </a:r>
            <a:r>
              <a:rPr lang="en-US" dirty="0" smtClean="0">
                <a:hlinkClick r:id="rId2"/>
              </a:rPr>
              <a:t> </a:t>
            </a:r>
            <a:r>
              <a:rPr lang="en-US" dirty="0" smtClean="0"/>
              <a:t>http://e-service.dsd.go.th</a:t>
            </a:r>
            <a:r>
              <a:rPr lang="th-TH" dirty="0" smtClean="0"/>
              <a:t> (อ่านคู่มือหน้า 2 – 8)</a:t>
            </a:r>
            <a:endParaRPr lang="en-US" dirty="0" smtClean="0"/>
          </a:p>
          <a:p>
            <a:pPr lvl="2"/>
            <a:r>
              <a:rPr lang="th-TH" dirty="0" smtClean="0"/>
              <a:t>สิ่งที่ต้องเตรียมคือ </a:t>
            </a:r>
          </a:p>
          <a:p>
            <a:pPr lvl="3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เลขทะเบียนสถานประกอบกิจการ 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,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อีเมล์ของสถานประกอบกิจการ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 ,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ข้อมูลเจ้าของกิจการ/หุ้นส่วน/ผู้มีอำนาจ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ข้อมูลสาขาย่อย (กรณีที่มีสาขาย่อย)</a:t>
            </a:r>
          </a:p>
          <a:p>
            <a:pPr lvl="1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รอผลการพิจารณาตรวจสอบข้อมูลการสมัคร </a:t>
            </a:r>
          </a:p>
          <a:p>
            <a:pPr lvl="2"/>
            <a:r>
              <a:rPr lang="th-TH" dirty="0" smtClean="0"/>
              <a:t>หากผ่านระบบจะแจ้ง</a:t>
            </a:r>
            <a:r>
              <a:rPr lang="en-US" dirty="0" smtClean="0"/>
              <a:t> Username </a:t>
            </a:r>
            <a:r>
              <a:rPr lang="th-TH" dirty="0" smtClean="0"/>
              <a:t>และ </a:t>
            </a:r>
            <a:r>
              <a:rPr lang="en-US" dirty="0" smtClean="0"/>
              <a:t>Password</a:t>
            </a:r>
            <a:r>
              <a:rPr lang="th-TH" dirty="0" smtClean="0"/>
              <a:t> ให้ทราบทางอีเมล์ของสถานประกอบกิจการ</a:t>
            </a:r>
          </a:p>
          <a:p>
            <a:pPr lvl="2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หากไม่ผ่านการพิจารณา ระบบจะแจ้งเหตุผลทางอีเมล์ของสถานประกอบกิจการเช่นกัน</a:t>
            </a:r>
          </a:p>
        </p:txBody>
      </p:sp>
      <p:pic>
        <p:nvPicPr>
          <p:cNvPr id="4" name="รูปภาพ 3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2564904"/>
            <a:ext cx="448444" cy="448444"/>
          </a:xfrm>
          <a:prstGeom prst="rect">
            <a:avLst/>
          </a:prstGeom>
        </p:spPr>
      </p:pic>
      <p:pic>
        <p:nvPicPr>
          <p:cNvPr id="5" name="รูปภาพ 4" descr="COMPARE-LOANS-icon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1772816"/>
            <a:ext cx="448444" cy="4484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การเข้า</a:t>
            </a:r>
            <a:r>
              <a:rPr lang="th-TH" smtClean="0"/>
              <a:t>เว็บไซต์ </a:t>
            </a:r>
            <a:r>
              <a:rPr lang="en-US" smtClean="0"/>
              <a:t>e-Service</a:t>
            </a:r>
            <a:endParaRPr lang="th-TH" dirty="0"/>
          </a:p>
        </p:txBody>
      </p:sp>
      <p:pic>
        <p:nvPicPr>
          <p:cNvPr id="4" name="ตัวยึดเนื้อหา 3" descr="2015-07-12_17-13-4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2132856"/>
            <a:ext cx="6689980" cy="4379009"/>
          </a:xfrm>
        </p:spPr>
      </p:pic>
      <p:sp>
        <p:nvSpPr>
          <p:cNvPr id="5" name="ลูกศรซ้าย 4"/>
          <p:cNvSpPr/>
          <p:nvPr/>
        </p:nvSpPr>
        <p:spPr bwMode="auto">
          <a:xfrm rot="17454719">
            <a:off x="5380610" y="2764321"/>
            <a:ext cx="1128718" cy="504056"/>
          </a:xfrm>
          <a:prstGeom prst="lef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971600" y="1340768"/>
            <a:ext cx="733566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http://www.dsd.go.th</a:t>
            </a:r>
            <a:endParaRPr lang="th-TH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" name="รูปภาพ 7" descr="Google-Chrome-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1484784"/>
            <a:ext cx="6451917" cy="3528392"/>
          </a:xfrm>
          <a:prstGeom prst="rect">
            <a:avLst/>
          </a:prstGeom>
        </p:spPr>
      </p:pic>
      <p:sp>
        <p:nvSpPr>
          <p:cNvPr id="9" name="สี่เหลี่ยมผืนผ้า 8"/>
          <p:cNvSpPr/>
          <p:nvPr/>
        </p:nvSpPr>
        <p:spPr>
          <a:xfrm>
            <a:off x="884281" y="5589240"/>
            <a:ext cx="768992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44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บราวเซอร์ควรใช้ </a:t>
            </a:r>
            <a:r>
              <a:rPr lang="en-US" sz="44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Google Chrome</a:t>
            </a:r>
            <a:endParaRPr lang="th-TH" sz="4400" b="1" cap="none" spc="0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1" name="รูปภาพ 10" descr="2015-07-12_17-24-4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700808"/>
            <a:ext cx="9104763" cy="12095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รูปภาพ 11" descr="2015-07-12_17-26-0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780928"/>
            <a:ext cx="9142858" cy="3733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รูปภาพ 12" descr="COMPARE-LOANS-icon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551540" y="6265540"/>
            <a:ext cx="592460" cy="5924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7" grpId="0"/>
      <p:bldP spid="7" grpId="1"/>
      <p:bldP spid="9" grpId="0"/>
      <p:bldP spid="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http</a:t>
            </a:r>
            <a:r>
              <a:rPr lang="en-US" smtClean="0"/>
              <a:t>://e-Service.dsd.go.th</a:t>
            </a:r>
            <a:endParaRPr lang="th-TH" dirty="0"/>
          </a:p>
        </p:txBody>
      </p:sp>
      <p:pic>
        <p:nvPicPr>
          <p:cNvPr id="4" name="ตัวยึดเนื้อหา 3" descr="2015-07-12_16-53-18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2463" y="1484784"/>
            <a:ext cx="8840512" cy="4608512"/>
          </a:xfrm>
        </p:spPr>
      </p:pic>
      <p:sp>
        <p:nvSpPr>
          <p:cNvPr id="5" name="ลูกศรลง 4"/>
          <p:cNvSpPr/>
          <p:nvPr/>
        </p:nvSpPr>
        <p:spPr bwMode="auto">
          <a:xfrm>
            <a:off x="8244408" y="1772816"/>
            <a:ext cx="720080" cy="1440160"/>
          </a:xfrm>
          <a:prstGeom prst="downArrow">
            <a:avLst/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pic>
        <p:nvPicPr>
          <p:cNvPr id="6" name="รูปภาพ 5" descr="2015-07-12_16-56-4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1556792"/>
            <a:ext cx="6408712" cy="4473774"/>
          </a:xfrm>
          <a:prstGeom prst="rect">
            <a:avLst/>
          </a:prstGeom>
        </p:spPr>
      </p:pic>
      <p:sp>
        <p:nvSpPr>
          <p:cNvPr id="7" name="สี่เหลี่ยมผืนผ้า 6"/>
          <p:cNvSpPr/>
          <p:nvPr/>
        </p:nvSpPr>
        <p:spPr>
          <a:xfrm>
            <a:off x="5926453" y="1124744"/>
            <a:ext cx="32175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พิมพ์ชื่อ/เลขทะเบียน </a:t>
            </a:r>
            <a:r>
              <a:rPr lang="th-TH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สปก.</a:t>
            </a:r>
            <a:endParaRPr lang="th-TH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" name="รูปภาพ 7" descr="2015-07-12_17-00-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9141" y="3068960"/>
            <a:ext cx="8856984" cy="1292112"/>
          </a:xfrm>
          <a:prstGeom prst="rect">
            <a:avLst/>
          </a:prstGeom>
        </p:spPr>
      </p:pic>
      <p:sp>
        <p:nvSpPr>
          <p:cNvPr id="9" name="วงเล็บปีกกาขวา 8"/>
          <p:cNvSpPr/>
          <p:nvPr/>
        </p:nvSpPr>
        <p:spPr bwMode="auto">
          <a:xfrm rot="5400000">
            <a:off x="7200292" y="2960948"/>
            <a:ext cx="648072" cy="2304256"/>
          </a:xfrm>
          <a:prstGeom prst="rightBrac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pic>
        <p:nvPicPr>
          <p:cNvPr id="10" name="รูปภาพ 9" descr="illustration-of-business-woman-in-office_55322317.jpg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59045" y="4725144"/>
            <a:ext cx="849445" cy="832716"/>
          </a:xfrm>
          <a:prstGeom prst="rect">
            <a:avLst/>
          </a:prstGeom>
        </p:spPr>
      </p:pic>
      <p:pic>
        <p:nvPicPr>
          <p:cNvPr id="11" name="รูปภาพ 10" descr="phone_icon_by_cemagraphics.pn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948264" y="4725144"/>
            <a:ext cx="835504" cy="834575"/>
          </a:xfrm>
          <a:prstGeom prst="rect">
            <a:avLst/>
          </a:prstGeom>
        </p:spPr>
      </p:pic>
      <p:sp>
        <p:nvSpPr>
          <p:cNvPr id="12" name="ลูกศรโค้ง 11"/>
          <p:cNvSpPr/>
          <p:nvPr/>
        </p:nvSpPr>
        <p:spPr bwMode="auto">
          <a:xfrm rot="10800000">
            <a:off x="6300192" y="5661248"/>
            <a:ext cx="1368152" cy="648072"/>
          </a:xfrm>
          <a:prstGeom prst="ben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1262192" y="5879830"/>
            <a:ext cx="50770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UserNAME+Password</a:t>
            </a:r>
            <a:endParaRPr lang="th-TH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4" name="รูปภาพ 13" descr="COMPARE-LOANS-icon.p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551540" y="6265540"/>
            <a:ext cx="592460" cy="5924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/>
      <p:bldP spid="7" grpId="1"/>
      <p:bldP spid="9" grpId="0" animBg="1"/>
      <p:bldP spid="12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ตัวเชื่อมต่อตรง 25"/>
          <p:cNvCxnSpPr>
            <a:stCxn id="11" idx="2"/>
          </p:cNvCxnSpPr>
          <p:nvPr/>
        </p:nvCxnSpPr>
        <p:spPr>
          <a:xfrm flipH="1">
            <a:off x="7164288" y="4095955"/>
            <a:ext cx="5116" cy="1133245"/>
          </a:xfrm>
          <a:prstGeom prst="line">
            <a:avLst/>
          </a:prstGeom>
          <a:ln w="19050"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AutoShape 2"/>
          <p:cNvSpPr>
            <a:spLocks noChangeArrowheads="1"/>
          </p:cNvSpPr>
          <p:nvPr/>
        </p:nvSpPr>
        <p:spPr bwMode="auto">
          <a:xfrm>
            <a:off x="5364088" y="1052736"/>
            <a:ext cx="3779912" cy="1296144"/>
          </a:xfrm>
          <a:prstGeom prst="cloudCallout">
            <a:avLst>
              <a:gd name="adj1" fmla="val -56010"/>
              <a:gd name="adj2" fmla="val -15435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รูปภาพ 4" descr="illustration-of-business-woman-in-office_55322317.jpg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683382" y="1472625"/>
            <a:ext cx="634115" cy="826289"/>
          </a:xfrm>
          <a:prstGeom prst="rect">
            <a:avLst/>
          </a:prstGeom>
        </p:spPr>
      </p:pic>
      <p:pic>
        <p:nvPicPr>
          <p:cNvPr id="6" name="รูปภาพ 5" descr="forms-icon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72200" y="1340768"/>
            <a:ext cx="427673" cy="570230"/>
          </a:xfrm>
          <a:prstGeom prst="rect">
            <a:avLst/>
          </a:prstGeom>
        </p:spPr>
      </p:pic>
      <p:pic>
        <p:nvPicPr>
          <p:cNvPr id="7" name="รูปภาพ 6" descr="email-icon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868144" y="1484784"/>
            <a:ext cx="262890" cy="314325"/>
          </a:xfrm>
          <a:prstGeom prst="rect">
            <a:avLst/>
          </a:prstGeom>
        </p:spPr>
      </p:pic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6516216" y="3356992"/>
            <a:ext cx="1306375" cy="738963"/>
          </a:xfrm>
          <a:prstGeom prst="flowChartAlternateProcess">
            <a:avLst/>
          </a:prstGeom>
          <a:solidFill>
            <a:srgbClr val="FFFFFF"/>
          </a:solidFill>
          <a:ln w="63500" cmpd="thickThin">
            <a:solidFill>
              <a:srgbClr val="4BACC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ระบบแจ้งว่าสถานประกอบกิจการนี้มีข้อมูลอยู่ในระบบแล้ว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2" name="รูปภาพ 11" descr="illustration-of-business-woman-in-office_55322317.jpg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60232" y="5085184"/>
            <a:ext cx="637084" cy="832716"/>
          </a:xfrm>
          <a:prstGeom prst="rect">
            <a:avLst/>
          </a:prstGeom>
        </p:spPr>
      </p:pic>
      <p:pic>
        <p:nvPicPr>
          <p:cNvPr id="13" name="รูปภาพ 12" descr="phone_icon_by_cemagraphics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92280" y="5085184"/>
            <a:ext cx="626628" cy="834575"/>
          </a:xfrm>
          <a:prstGeom prst="rect">
            <a:avLst/>
          </a:prstGeom>
        </p:spPr>
      </p:pic>
      <p:pic>
        <p:nvPicPr>
          <p:cNvPr id="14" name="Picture 1" descr="office-women-red-icon.pn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628007" y="4927337"/>
            <a:ext cx="747271" cy="1077369"/>
          </a:xfrm>
          <a:prstGeom prst="rect">
            <a:avLst/>
          </a:prstGeom>
        </p:spPr>
      </p:pic>
      <p:pic>
        <p:nvPicPr>
          <p:cNvPr id="15" name="รูปภาพ 14" descr="eservice.jp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355976" y="3068960"/>
            <a:ext cx="1342350" cy="1274440"/>
          </a:xfrm>
          <a:prstGeom prst="rect">
            <a:avLst/>
          </a:prstGeom>
        </p:spPr>
      </p:pic>
      <p:cxnSp>
        <p:nvCxnSpPr>
          <p:cNvPr id="18" name="ลูกศรเชื่อมต่อแบบตรง 17"/>
          <p:cNvCxnSpPr>
            <a:stCxn id="5" idx="2"/>
            <a:endCxn id="15" idx="0"/>
          </p:cNvCxnSpPr>
          <p:nvPr/>
        </p:nvCxnSpPr>
        <p:spPr>
          <a:xfrm>
            <a:off x="5000440" y="2298914"/>
            <a:ext cx="26711" cy="77004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ลูกศรเชื่อมต่อแบบตรง 19"/>
          <p:cNvCxnSpPr>
            <a:endCxn id="14" idx="0"/>
          </p:cNvCxnSpPr>
          <p:nvPr/>
        </p:nvCxnSpPr>
        <p:spPr>
          <a:xfrm flipH="1">
            <a:off x="5001643" y="4365104"/>
            <a:ext cx="2405" cy="56223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ตัวเชื่อมต่อตรง 23"/>
          <p:cNvCxnSpPr>
            <a:stCxn id="15" idx="3"/>
            <a:endCxn id="11" idx="1"/>
          </p:cNvCxnSpPr>
          <p:nvPr/>
        </p:nvCxnSpPr>
        <p:spPr>
          <a:xfrm>
            <a:off x="5698326" y="3706180"/>
            <a:ext cx="817890" cy="20294"/>
          </a:xfrm>
          <a:prstGeom prst="line">
            <a:avLst/>
          </a:prstGeom>
          <a:ln w="19050"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ตัวเชื่อมต่อตรง 27"/>
          <p:cNvCxnSpPr/>
          <p:nvPr/>
        </p:nvCxnSpPr>
        <p:spPr>
          <a:xfrm flipH="1">
            <a:off x="5317497" y="5776691"/>
            <a:ext cx="1457521" cy="0"/>
          </a:xfrm>
          <a:prstGeom prst="line">
            <a:avLst/>
          </a:prstGeom>
          <a:ln w="19050"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ตัวเชื่อมต่อตรง 28"/>
          <p:cNvCxnSpPr/>
          <p:nvPr/>
        </p:nvCxnSpPr>
        <p:spPr>
          <a:xfrm flipH="1">
            <a:off x="3225861" y="5769434"/>
            <a:ext cx="1457521" cy="0"/>
          </a:xfrm>
          <a:prstGeom prst="line">
            <a:avLst/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ตัวเชื่อมต่อตรง 30"/>
          <p:cNvCxnSpPr/>
          <p:nvPr/>
        </p:nvCxnSpPr>
        <p:spPr>
          <a:xfrm flipV="1">
            <a:off x="3225861" y="2002978"/>
            <a:ext cx="0" cy="3766457"/>
          </a:xfrm>
          <a:prstGeom prst="line">
            <a:avLst/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ลูกศรเชื่อมต่อแบบตรง 34"/>
          <p:cNvCxnSpPr/>
          <p:nvPr/>
        </p:nvCxnSpPr>
        <p:spPr>
          <a:xfrm>
            <a:off x="3225861" y="2002977"/>
            <a:ext cx="1457521" cy="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611560" y="2492896"/>
            <a:ext cx="1872208" cy="83828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ข้อมูลทะเบียนสถานประกอบกิจการ</a:t>
            </a:r>
            <a:endParaRPr kumimoji="0" lang="th-TH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7" name="รูปภาพ 36" descr="email-icon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00745" y="3564757"/>
            <a:ext cx="262890" cy="314325"/>
          </a:xfrm>
          <a:prstGeom prst="rect">
            <a:avLst/>
          </a:prstGeom>
        </p:spPr>
      </p:pic>
      <p:pic>
        <p:nvPicPr>
          <p:cNvPr id="38" name="Picture 10" descr="logo_dsd.pn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915021" y="5712477"/>
            <a:ext cx="177165" cy="248285"/>
          </a:xfrm>
          <a:prstGeom prst="rect">
            <a:avLst/>
          </a:prstGeom>
        </p:spPr>
      </p:pic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4716016" y="5877272"/>
            <a:ext cx="151216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Calibri" panose="020F0502020204030204" pitchFamily="34" charset="0"/>
                <a:ea typeface="Angsana New" panose="02020603050405020304" pitchFamily="18" charset="-34"/>
                <a:cs typeface="Cordia New" panose="020B0304020202020204" pitchFamily="34" charset="-34"/>
              </a:rPr>
              <a:t>Back Office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41" name="ลูกศรเชื่อมต่อแบบตรง 40"/>
          <p:cNvCxnSpPr>
            <a:endCxn id="36" idx="2"/>
          </p:cNvCxnSpPr>
          <p:nvPr/>
        </p:nvCxnSpPr>
        <p:spPr>
          <a:xfrm flipH="1" flipV="1">
            <a:off x="1547664" y="3331176"/>
            <a:ext cx="22462" cy="311317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ตัวเชื่อมต่อตรง 43"/>
          <p:cNvCxnSpPr/>
          <p:nvPr/>
        </p:nvCxnSpPr>
        <p:spPr>
          <a:xfrm>
            <a:off x="1570126" y="6444343"/>
            <a:ext cx="342639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8" name="ตัวเชื่อมต่อตรง 47"/>
          <p:cNvCxnSpPr/>
          <p:nvPr/>
        </p:nvCxnSpPr>
        <p:spPr>
          <a:xfrm flipH="1">
            <a:off x="5000399" y="6021288"/>
            <a:ext cx="3649" cy="43193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3" name="Text Box 6"/>
          <p:cNvSpPr txBox="1">
            <a:spLocks noChangeArrowheads="1"/>
          </p:cNvSpPr>
          <p:nvPr/>
        </p:nvSpPr>
        <p:spPr bwMode="auto">
          <a:xfrm>
            <a:off x="7236296" y="4149080"/>
            <a:ext cx="1152128" cy="50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TH Sarabun New" panose="020B0500040200020003" pitchFamily="34" charset="-34"/>
                <a:ea typeface="Angsana New" panose="02020603050405020304" pitchFamily="18" charset="-34"/>
                <a:cs typeface="TH Sarabun New" panose="020B0500040200020003" pitchFamily="34" charset="-34"/>
              </a:rPr>
              <a:t>โทรถาม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TH Sarabun New" panose="020B0500040200020003" pitchFamily="34" charset="-34"/>
                <a:ea typeface="Angsana New" panose="02020603050405020304" pitchFamily="18" charset="-34"/>
                <a:cs typeface="TH Sarabun New" panose="020B0500040200020003" pitchFamily="34" charset="-34"/>
              </a:rPr>
              <a:t>username &amp; password</a:t>
            </a:r>
            <a:endParaRPr kumimoji="0" lang="th-TH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54" name="Text Box 7"/>
          <p:cNvSpPr txBox="1">
            <a:spLocks noChangeArrowheads="1"/>
          </p:cNvSpPr>
          <p:nvPr/>
        </p:nvSpPr>
        <p:spPr bwMode="auto">
          <a:xfrm>
            <a:off x="2316717" y="3331176"/>
            <a:ext cx="977503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H Sarabun New" panose="020B0500040200020003" pitchFamily="34" charset="-34"/>
                <a:ea typeface="Angsana New" panose="02020603050405020304" pitchFamily="18" charset="-34"/>
                <a:cs typeface="TH Sarabun New" panose="020B0500040200020003" pitchFamily="34" charset="-34"/>
              </a:rPr>
              <a:t>ไม่อนุมัติ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H Sarabun New" panose="020B0500040200020003" pitchFamily="34" charset="-34"/>
                <a:ea typeface="Angsana New" panose="02020603050405020304" pitchFamily="18" charset="-34"/>
                <a:cs typeface="TH Sarabun New" panose="020B0500040200020003" pitchFamily="34" charset="-34"/>
              </a:rPr>
              <a:t>=&gt;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H Sarabun New" panose="020B0500040200020003" pitchFamily="34" charset="-34"/>
                <a:ea typeface="Angsana New" panose="02020603050405020304" pitchFamily="18" charset="-34"/>
                <a:cs typeface="TH Sarabun New" panose="020B0500040200020003" pitchFamily="34" charset="-34"/>
              </a:rPr>
              <a:t>แจ้งเหตุผล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H Sarabun New" panose="020B0500040200020003" pitchFamily="34" charset="-34"/>
                <a:ea typeface="Angsana New" panose="02020603050405020304" pitchFamily="18" charset="-34"/>
                <a:cs typeface="TH Sarabun New" panose="020B0500040200020003" pitchFamily="34" charset="-34"/>
              </a:rPr>
              <a:t>อนุมัติ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H Sarabun New" panose="020B0500040200020003" pitchFamily="34" charset="-34"/>
                <a:ea typeface="Angsana New" panose="02020603050405020304" pitchFamily="18" charset="-34"/>
                <a:cs typeface="TH Sarabun New" panose="020B0500040200020003" pitchFamily="34" charset="-34"/>
              </a:rPr>
              <a:t>=&gt;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H Sarabun New" panose="020B0500040200020003" pitchFamily="34" charset="-34"/>
                <a:ea typeface="Angsana New" panose="02020603050405020304" pitchFamily="18" charset="-34"/>
                <a:cs typeface="TH Sarabun New" panose="020B0500040200020003" pitchFamily="34" charset="-34"/>
              </a:rPr>
              <a:t>แจ้ง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H Sarabun New" panose="020B0500040200020003" pitchFamily="34" charset="-34"/>
                <a:ea typeface="Angsana New" panose="02020603050405020304" pitchFamily="18" charset="-34"/>
                <a:cs typeface="TH Sarabun New" panose="020B0500040200020003" pitchFamily="34" charset="-34"/>
              </a:rPr>
              <a:t>username &amp; password</a:t>
            </a:r>
            <a:endParaRPr kumimoji="0" lang="th-TH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55" name="Text Box 17"/>
          <p:cNvSpPr txBox="1">
            <a:spLocks noChangeArrowheads="1"/>
          </p:cNvSpPr>
          <p:nvPr/>
        </p:nvSpPr>
        <p:spPr bwMode="auto">
          <a:xfrm>
            <a:off x="5148064" y="2132856"/>
            <a:ext cx="934640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600" b="0" i="0" u="none" strike="noStrike" cap="none" normalizeH="0" baseline="0" dirty="0" err="1" smtClean="0">
                <a:ln>
                  <a:noFill/>
                </a:ln>
                <a:solidFill>
                  <a:srgbClr val="323E4F"/>
                </a:solidFill>
                <a:effectLst/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จนท</a:t>
            </a: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rgbClr val="323E4F"/>
                </a:solidFill>
                <a:effectLst/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.ของ </a:t>
            </a:r>
            <a:r>
              <a:rPr kumimoji="0" lang="th-TH" sz="1600" b="0" i="0" u="none" strike="noStrike" cap="none" normalizeH="0" baseline="0" dirty="0" err="1" smtClean="0">
                <a:ln>
                  <a:noFill/>
                </a:ln>
                <a:solidFill>
                  <a:srgbClr val="323E4F"/>
                </a:solidFill>
                <a:effectLst/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สปก</a:t>
            </a: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rgbClr val="323E4F"/>
                </a:solidFill>
                <a:effectLst/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.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0" name="สี่เหลี่ยมผืนผ้า 29"/>
          <p:cNvSpPr/>
          <p:nvPr/>
        </p:nvSpPr>
        <p:spPr>
          <a:xfrm>
            <a:off x="5399584" y="1196752"/>
            <a:ext cx="37444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3"/>
            <a:r>
              <a:rPr lang="th-TH" sz="1400" dirty="0" smtClean="0">
                <a:latin typeface="Angsana New" pitchFamily="18" charset="-34"/>
                <a:cs typeface="Angsana New" pitchFamily="18" charset="-34"/>
              </a:rPr>
              <a:t>เลขทะเบียนสถานประกอบกิจการ </a:t>
            </a:r>
            <a:r>
              <a:rPr lang="en-US" sz="1400" dirty="0" smtClean="0">
                <a:latin typeface="Angsana New" pitchFamily="18" charset="-34"/>
                <a:cs typeface="Angsana New" pitchFamily="18" charset="-34"/>
              </a:rPr>
              <a:t>,</a:t>
            </a:r>
            <a:r>
              <a:rPr lang="th-TH" sz="1400" dirty="0" smtClean="0">
                <a:latin typeface="Angsana New" pitchFamily="18" charset="-34"/>
                <a:cs typeface="Angsana New" pitchFamily="18" charset="-34"/>
              </a:rPr>
              <a:t>อีเมล์ของสถานประกอบกิจการ</a:t>
            </a:r>
            <a:r>
              <a:rPr lang="en-US" sz="1400" dirty="0" smtClean="0">
                <a:latin typeface="Angsana New" pitchFamily="18" charset="-34"/>
                <a:cs typeface="Angsana New" pitchFamily="18" charset="-34"/>
              </a:rPr>
              <a:t> ,</a:t>
            </a:r>
            <a:r>
              <a:rPr lang="th-TH" sz="1400" dirty="0" smtClean="0">
                <a:latin typeface="Angsana New" pitchFamily="18" charset="-34"/>
                <a:cs typeface="Angsana New" pitchFamily="18" charset="-34"/>
              </a:rPr>
              <a:t>ข้อมูลเจ้าของกิจการ/หุ้นส่วน/ผู้มีอำนาจ</a:t>
            </a:r>
            <a:r>
              <a:rPr lang="en-US" sz="14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1400" dirty="0" smtClean="0">
                <a:latin typeface="Angsana New" pitchFamily="18" charset="-34"/>
                <a:cs typeface="Angsana New" pitchFamily="18" charset="-34"/>
              </a:rPr>
              <a:t>ข้อมูลสาขาย่อย (กรณีที่มีสาขาย่อย)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563888" y="3140968"/>
            <a:ext cx="7200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000" dirty="0" smtClean="0">
                <a:solidFill>
                  <a:srgbClr val="FF0000"/>
                </a:solidFill>
              </a:rPr>
              <a:t>สมัครใช้บริการ</a:t>
            </a:r>
            <a:endParaRPr lang="th-TH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291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1" grpId="1" animBg="1"/>
      <p:bldP spid="36" grpId="0" animBg="1"/>
      <p:bldP spid="39" grpId="0"/>
      <p:bldP spid="39" grpId="1"/>
      <p:bldP spid="39" grpId="2"/>
      <p:bldP spid="53" grpId="0"/>
      <p:bldP spid="53" grpId="1"/>
      <p:bldP spid="54" grpId="0"/>
      <p:bldP spid="55" grpId="0"/>
      <p:bldP spid="30" grpId="0"/>
      <p:bldP spid="40" grpId="0"/>
      <p:bldP spid="4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เมื่อเข้าระบบครั้งแรกต้องทำอะไรบ้าง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ตรวจสอบความถูกต้องครบถ้วนของข้อมูลสถานประกอบกิจการ</a:t>
            </a:r>
          </a:p>
          <a:p>
            <a:pPr lvl="1"/>
            <a:r>
              <a:rPr lang="th-TH" dirty="0" smtClean="0"/>
              <a:t>ข้อมูลพื้นฐาน เช่น ที่อยู่ </a:t>
            </a:r>
            <a:r>
              <a:rPr lang="en-US" dirty="0" smtClean="0"/>
              <a:t>,</a:t>
            </a:r>
            <a:r>
              <a:rPr lang="th-TH" dirty="0" smtClean="0"/>
              <a:t> เบอร์โทรศัพท์ เป็นต้น </a:t>
            </a:r>
          </a:p>
          <a:p>
            <a:pPr lvl="1"/>
            <a:r>
              <a:rPr lang="th-TH" dirty="0" smtClean="0"/>
              <a:t>ข้อมูลรายชื่อเจ้าของกิจการ หุ้นส่วน หรือผู้มีอำนาจ</a:t>
            </a:r>
          </a:p>
          <a:p>
            <a:pPr lvl="1"/>
            <a:r>
              <a:rPr lang="th-TH" dirty="0" smtClean="0"/>
              <a:t>ข้อมูลสาขา </a:t>
            </a:r>
          </a:p>
          <a:p>
            <a:pPr lvl="1"/>
            <a:r>
              <a:rPr lang="th-TH" dirty="0" smtClean="0"/>
              <a:t>ข้อมูลรายชื่อลูกจ้าง</a:t>
            </a:r>
          </a:p>
          <a:p>
            <a:pPr lvl="1"/>
            <a:r>
              <a:rPr lang="th-TH" dirty="0" smtClean="0"/>
              <a:t>ข้อมูลเอกสารแนบ เช่น </a:t>
            </a:r>
            <a:r>
              <a:rPr lang="th-TH" dirty="0"/>
              <a:t>แผนที่ตั้งของสถานประกอบ</a:t>
            </a:r>
            <a:r>
              <a:rPr lang="th-TH" dirty="0" smtClean="0"/>
              <a:t>กิจการ</a:t>
            </a:r>
            <a:r>
              <a:rPr lang="en-US" dirty="0" smtClean="0"/>
              <a:t>,</a:t>
            </a:r>
            <a:r>
              <a:rPr lang="th-TH" dirty="0" smtClean="0"/>
              <a:t> </a:t>
            </a:r>
            <a:r>
              <a:rPr lang="th-TH" dirty="0"/>
              <a:t>แบบ</a:t>
            </a:r>
            <a:r>
              <a:rPr lang="th-TH" dirty="0" smtClean="0"/>
              <a:t>แจ้งบัญชีรายชื่อ</a:t>
            </a:r>
            <a:r>
              <a:rPr lang="th-TH" dirty="0"/>
              <a:t>ลูกจ้าง (</a:t>
            </a:r>
            <a:r>
              <a:rPr lang="th-TH" dirty="0" err="1"/>
              <a:t>สท.</a:t>
            </a:r>
            <a:r>
              <a:rPr lang="th-TH" dirty="0"/>
              <a:t>4</a:t>
            </a:r>
            <a:r>
              <a:rPr lang="th-TH" dirty="0" smtClean="0"/>
              <a:t>)</a:t>
            </a:r>
            <a:r>
              <a:rPr lang="en-US" dirty="0" smtClean="0"/>
              <a:t> </a:t>
            </a:r>
            <a:r>
              <a:rPr lang="th-TH" dirty="0" smtClean="0"/>
              <a:t>เป็นต้น</a:t>
            </a:r>
          </a:p>
          <a:p>
            <a:r>
              <a:rPr lang="th-TH" dirty="0" smtClean="0"/>
              <a:t>เปลี่ยน </a:t>
            </a:r>
            <a:r>
              <a:rPr lang="en-US" dirty="0" smtClean="0"/>
              <a:t>Password</a:t>
            </a:r>
            <a:r>
              <a:rPr lang="th-TH" dirty="0" smtClean="0"/>
              <a:t> เพื่อความปลอดภัย</a:t>
            </a:r>
          </a:p>
        </p:txBody>
      </p:sp>
      <p:pic>
        <p:nvPicPr>
          <p:cNvPr id="4" name="รูปภาพ 3" descr="COMPARE-LOANS-icon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1916832"/>
            <a:ext cx="448444" cy="448444"/>
          </a:xfrm>
          <a:prstGeom prst="rect">
            <a:avLst/>
          </a:prstGeom>
        </p:spPr>
      </p:pic>
      <p:pic>
        <p:nvPicPr>
          <p:cNvPr id="5" name="รูปภาพ 4" descr="COMPARE-LOANS-icon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4168" y="2492896"/>
            <a:ext cx="448444" cy="448444"/>
          </a:xfrm>
          <a:prstGeom prst="rect">
            <a:avLst/>
          </a:prstGeom>
        </p:spPr>
      </p:pic>
      <p:pic>
        <p:nvPicPr>
          <p:cNvPr id="6" name="รูปภาพ 5" descr="COMPARE-LOANS-icon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2996952"/>
            <a:ext cx="448444" cy="448444"/>
          </a:xfrm>
          <a:prstGeom prst="rect">
            <a:avLst/>
          </a:prstGeom>
        </p:spPr>
      </p:pic>
      <p:pic>
        <p:nvPicPr>
          <p:cNvPr id="7" name="รูปภาพ 6" descr="COMPARE-LOANS-icon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3501008"/>
            <a:ext cx="448444" cy="448444"/>
          </a:xfrm>
          <a:prstGeom prst="rect">
            <a:avLst/>
          </a:prstGeom>
        </p:spPr>
      </p:pic>
      <p:pic>
        <p:nvPicPr>
          <p:cNvPr id="8" name="รูปภาพ 7" descr="COMPARE-LOANS-icon.p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4437112"/>
            <a:ext cx="448444" cy="448444"/>
          </a:xfrm>
          <a:prstGeom prst="rect">
            <a:avLst/>
          </a:prstGeom>
        </p:spPr>
      </p:pic>
      <p:pic>
        <p:nvPicPr>
          <p:cNvPr id="9" name="รูปภาพ 8" descr="COMPARE-LOANS-icon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5013176"/>
            <a:ext cx="448444" cy="4484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ข้อมูลพื้นฐาน</a:t>
            </a:r>
            <a:endParaRPr lang="th-TH" dirty="0"/>
          </a:p>
        </p:txBody>
      </p:sp>
      <p:pic>
        <p:nvPicPr>
          <p:cNvPr id="4" name="ตัวยึดเนื้อหา 3" descr="0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78496" y="1371600"/>
            <a:ext cx="6387008" cy="5081588"/>
          </a:xfrm>
        </p:spPr>
      </p:pic>
      <p:pic>
        <p:nvPicPr>
          <p:cNvPr id="5" name="รูปภาพ 4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5877272"/>
            <a:ext cx="592460" cy="5924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ข้อมูลรายชื่อเจ้าของกิจการ/หุ้นส่วน/ผู้มีอำนาจ</a:t>
            </a:r>
            <a:endParaRPr lang="th-TH" dirty="0"/>
          </a:p>
        </p:txBody>
      </p:sp>
      <p:pic>
        <p:nvPicPr>
          <p:cNvPr id="4" name="ตัวยึดเนื้อหา 3" descr="0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844824"/>
            <a:ext cx="8734423" cy="3486231"/>
          </a:xfrm>
        </p:spPr>
      </p:pic>
      <p:pic>
        <p:nvPicPr>
          <p:cNvPr id="5" name="รูปภาพ 4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5877272"/>
            <a:ext cx="592460" cy="5924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ข้อมูลสาขา</a:t>
            </a:r>
            <a:endParaRPr lang="th-TH" dirty="0"/>
          </a:p>
        </p:txBody>
      </p:sp>
      <p:pic>
        <p:nvPicPr>
          <p:cNvPr id="4" name="ตัวยึดเนื้อหา 3" descr="0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772816"/>
            <a:ext cx="8436342" cy="3674570"/>
          </a:xfrm>
        </p:spPr>
      </p:pic>
      <p:pic>
        <p:nvPicPr>
          <p:cNvPr id="5" name="รูปภาพ 4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5877272"/>
            <a:ext cx="592460" cy="5924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ข้อมูลรายชื่อลูกจ้าง</a:t>
            </a:r>
            <a:endParaRPr lang="th-TH" dirty="0"/>
          </a:p>
        </p:txBody>
      </p:sp>
      <p:pic>
        <p:nvPicPr>
          <p:cNvPr id="4" name="ตัวยึดเนื้อหา 3" descr="0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484784"/>
            <a:ext cx="7608008" cy="4307871"/>
          </a:xfrm>
        </p:spPr>
      </p:pic>
      <p:pic>
        <p:nvPicPr>
          <p:cNvPr id="5" name="รูปภาพ 4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5877272"/>
            <a:ext cx="592460" cy="592460"/>
          </a:xfrm>
          <a:prstGeom prst="rect">
            <a:avLst/>
          </a:prstGeom>
        </p:spPr>
      </p:pic>
      <p:sp>
        <p:nvSpPr>
          <p:cNvPr id="6" name="วงรี 5"/>
          <p:cNvSpPr/>
          <p:nvPr/>
        </p:nvSpPr>
        <p:spPr bwMode="auto">
          <a:xfrm>
            <a:off x="6804248" y="2420888"/>
            <a:ext cx="1440160" cy="792088"/>
          </a:xfrm>
          <a:prstGeom prst="ellipse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pic>
        <p:nvPicPr>
          <p:cNvPr id="7" name="รูปภาพ 6" descr="0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4365104"/>
            <a:ext cx="8447620" cy="1371429"/>
          </a:xfrm>
          <a:prstGeom prst="rect">
            <a:avLst/>
          </a:prstGeom>
        </p:spPr>
      </p:pic>
      <p:pic>
        <p:nvPicPr>
          <p:cNvPr id="8" name="รูปภาพ 7" descr="icon_xls_doc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84368" y="1268760"/>
            <a:ext cx="859160" cy="859160"/>
          </a:xfrm>
          <a:prstGeom prst="rect">
            <a:avLst/>
          </a:prstGeom>
        </p:spPr>
      </p:pic>
      <p:sp>
        <p:nvSpPr>
          <p:cNvPr id="9" name="ลูกศรขวา 8"/>
          <p:cNvSpPr/>
          <p:nvPr/>
        </p:nvSpPr>
        <p:spPr bwMode="auto">
          <a:xfrm rot="18343004">
            <a:off x="7450102" y="2047269"/>
            <a:ext cx="432048" cy="216024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10" name="วงรี 9"/>
          <p:cNvSpPr/>
          <p:nvPr/>
        </p:nvSpPr>
        <p:spPr bwMode="auto">
          <a:xfrm>
            <a:off x="5364088" y="2610017"/>
            <a:ext cx="648072" cy="360040"/>
          </a:xfrm>
          <a:prstGeom prst="ellipse">
            <a:avLst/>
          </a:prstGeom>
          <a:noFill/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11" name="วงรี 10"/>
          <p:cNvSpPr/>
          <p:nvPr/>
        </p:nvSpPr>
        <p:spPr bwMode="auto">
          <a:xfrm>
            <a:off x="6084168" y="2564904"/>
            <a:ext cx="648072" cy="432048"/>
          </a:xfrm>
          <a:prstGeom prst="ellipse">
            <a:avLst/>
          </a:prstGeom>
          <a:noFill/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0" grpId="1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ข้อมูลเอกสารแนบ</a:t>
            </a:r>
            <a:endParaRPr lang="th-TH" dirty="0"/>
          </a:p>
        </p:txBody>
      </p:sp>
      <p:pic>
        <p:nvPicPr>
          <p:cNvPr id="4" name="ตัวยึดเนื้อหา 3" descr="0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700808"/>
            <a:ext cx="8397033" cy="3917480"/>
          </a:xfrm>
        </p:spPr>
      </p:pic>
      <p:pic>
        <p:nvPicPr>
          <p:cNvPr id="5" name="รูปภาพ 4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5877272"/>
            <a:ext cx="592460" cy="5924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87624" y="5661248"/>
            <a:ext cx="612068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จะแนบเป็นไฟล์ </a:t>
            </a:r>
            <a:r>
              <a:rPr lang="en-US" dirty="0" err="1" smtClean="0">
                <a:latin typeface="Angsana New" pitchFamily="18" charset="-34"/>
                <a:cs typeface="Angsana New" pitchFamily="18" charset="-34"/>
              </a:rPr>
              <a:t>pdf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 หรือ รูปภาพก็ได้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เปลี่ยนรหัสผ่าน</a:t>
            </a:r>
            <a:endParaRPr lang="th-TH" dirty="0"/>
          </a:p>
        </p:txBody>
      </p:sp>
      <p:pic>
        <p:nvPicPr>
          <p:cNvPr id="5" name="ตัวยึดเนื้อหา 4" descr="08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628800"/>
            <a:ext cx="8229600" cy="1107673"/>
          </a:xfrm>
        </p:spPr>
      </p:pic>
      <p:pic>
        <p:nvPicPr>
          <p:cNvPr id="4" name="รูปภาพ 3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5877272"/>
            <a:ext cx="592460" cy="592460"/>
          </a:xfrm>
          <a:prstGeom prst="rect">
            <a:avLst/>
          </a:prstGeom>
        </p:spPr>
      </p:pic>
      <p:pic>
        <p:nvPicPr>
          <p:cNvPr id="6" name="รูปภาพ 5" descr="0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75656" y="2708920"/>
            <a:ext cx="6057143" cy="2057143"/>
          </a:xfrm>
          <a:prstGeom prst="rect">
            <a:avLst/>
          </a:prstGeom>
        </p:spPr>
      </p:pic>
      <p:sp>
        <p:nvSpPr>
          <p:cNvPr id="7" name="วงรี 6"/>
          <p:cNvSpPr/>
          <p:nvPr/>
        </p:nvSpPr>
        <p:spPr bwMode="auto">
          <a:xfrm>
            <a:off x="611560" y="1988840"/>
            <a:ext cx="1008112" cy="504056"/>
          </a:xfrm>
          <a:prstGeom prst="ellipse">
            <a:avLst/>
          </a:prstGeom>
          <a:noFill/>
          <a:ln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ตัวยึดเนื้อหา 3" descr="cartoon-smiling-desktop-computer-190574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6066"/>
          <a:stretch>
            <a:fillRect/>
          </a:stretch>
        </p:blipFill>
        <p:spPr>
          <a:xfrm>
            <a:off x="3059832" y="3573016"/>
            <a:ext cx="3024336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คำบรรยายภาพแบบสี่เหลี่ยม 4"/>
          <p:cNvSpPr/>
          <p:nvPr/>
        </p:nvSpPr>
        <p:spPr bwMode="auto">
          <a:xfrm>
            <a:off x="1619672" y="1412776"/>
            <a:ext cx="5472608" cy="2016224"/>
          </a:xfrm>
          <a:prstGeom prst="wedgeRectCallou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sz="6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พร้อมที่จะใช้บริการต่างๆแล้ว</a:t>
            </a:r>
            <a:endParaRPr kumimoji="0" lang="th-TH" sz="6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 descr="illustration-of-business-woman-in-office_55322317.jpg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18224" y="1052736"/>
            <a:ext cx="913816" cy="792088"/>
          </a:xfrm>
          <a:prstGeom prst="rect">
            <a:avLst/>
          </a:prstGeom>
        </p:spPr>
      </p:pic>
      <p:pic>
        <p:nvPicPr>
          <p:cNvPr id="3" name="รูปภาพ 2" descr="eservice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851920" y="2492896"/>
            <a:ext cx="1262714" cy="1127268"/>
          </a:xfrm>
          <a:prstGeom prst="rect">
            <a:avLst/>
          </a:prstGeom>
        </p:spPr>
      </p:pic>
      <p:pic>
        <p:nvPicPr>
          <p:cNvPr id="5" name="Picture 1" descr="office-women-red-icon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283968" y="4005064"/>
            <a:ext cx="443389" cy="652618"/>
          </a:xfrm>
          <a:prstGeom prst="rect">
            <a:avLst/>
          </a:prstGeom>
        </p:spPr>
      </p:pic>
      <p:pic>
        <p:nvPicPr>
          <p:cNvPr id="6" name="รูปภาพ 5" descr="download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283968" y="5085184"/>
            <a:ext cx="443389" cy="588010"/>
          </a:xfrm>
          <a:prstGeom prst="rect">
            <a:avLst/>
          </a:prstGeom>
        </p:spPr>
      </p:pic>
      <p:pic>
        <p:nvPicPr>
          <p:cNvPr id="7" name="รูปภาพ 6" descr="officer-man-icon.pn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283968" y="5949280"/>
            <a:ext cx="411480" cy="548640"/>
          </a:xfrm>
          <a:prstGeom prst="rect">
            <a:avLst/>
          </a:prstGeom>
        </p:spPr>
      </p:pic>
      <p:cxnSp>
        <p:nvCxnSpPr>
          <p:cNvPr id="5122" name="AutoShape 2"/>
          <p:cNvCxnSpPr>
            <a:cxnSpLocks noChangeShapeType="1"/>
            <a:stCxn id="2" idx="2"/>
            <a:endCxn id="3" idx="0"/>
          </p:cNvCxnSpPr>
          <p:nvPr/>
        </p:nvCxnSpPr>
        <p:spPr bwMode="auto">
          <a:xfrm>
            <a:off x="4475132" y="1844824"/>
            <a:ext cx="8145" cy="64807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4" name="AutoShape 4"/>
          <p:cNvCxnSpPr>
            <a:cxnSpLocks noChangeShapeType="1"/>
            <a:endCxn id="6" idx="0"/>
          </p:cNvCxnSpPr>
          <p:nvPr/>
        </p:nvCxnSpPr>
        <p:spPr bwMode="auto">
          <a:xfrm>
            <a:off x="4496637" y="4803150"/>
            <a:ext cx="9026" cy="28203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1" name="รูปภาพ 10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268760"/>
            <a:ext cx="265271" cy="316865"/>
          </a:xfrm>
          <a:prstGeom prst="rect">
            <a:avLst/>
          </a:prstGeom>
          <a:noFill/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635896" y="6237312"/>
            <a:ext cx="9286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100" b="0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นายทะเบียน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3779912" y="5562057"/>
            <a:ext cx="1584176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lang="th-TH" sz="1100" dirty="0" smtClean="0">
                <a:solidFill>
                  <a:srgbClr val="538135"/>
                </a:solidFill>
                <a:latin typeface="Angsana New" pitchFamily="18" charset="-34"/>
                <a:cs typeface="Angsana New" pitchFamily="18" charset="-34"/>
              </a:rPr>
              <a:t>ผู้รับรองหลักสูตร 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4067944" y="4653136"/>
            <a:ext cx="9286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100" b="0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เจ้าหน้าที่บันทึก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4716016" y="1916832"/>
            <a:ext cx="928688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100" b="1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ข้อมูลหลักสูตร/ค่าใช้จ่าย</a:t>
            </a:r>
            <a:endParaRPr kumimoji="0" lang="th-TH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2987824" y="1340768"/>
            <a:ext cx="1144712" cy="43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400" b="1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สถานประกอบกิจการ</a:t>
            </a:r>
            <a:endParaRPr kumimoji="0" lang="th-TH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5148064" y="5805264"/>
            <a:ext cx="1364456" cy="772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rgbClr val="2E74B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ผลการพิจารณา อนุมัติ/ไม่อนุมัติ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20" name="AutoShape 2"/>
          <p:cNvCxnSpPr>
            <a:cxnSpLocks noChangeShapeType="1"/>
          </p:cNvCxnSpPr>
          <p:nvPr/>
        </p:nvCxnSpPr>
        <p:spPr bwMode="auto">
          <a:xfrm>
            <a:off x="4499992" y="3645024"/>
            <a:ext cx="0" cy="36004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" name="AutoShape 4"/>
          <p:cNvCxnSpPr>
            <a:cxnSpLocks noChangeShapeType="1"/>
            <a:stCxn id="6" idx="2"/>
          </p:cNvCxnSpPr>
          <p:nvPr/>
        </p:nvCxnSpPr>
        <p:spPr bwMode="auto">
          <a:xfrm>
            <a:off x="4505663" y="5673194"/>
            <a:ext cx="3355" cy="270089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AutoShape 3"/>
          <p:cNvCxnSpPr>
            <a:cxnSpLocks noChangeShapeType="1"/>
          </p:cNvCxnSpPr>
          <p:nvPr/>
        </p:nvCxnSpPr>
        <p:spPr bwMode="auto">
          <a:xfrm flipH="1">
            <a:off x="4716016" y="6309320"/>
            <a:ext cx="2026426" cy="0"/>
          </a:xfrm>
          <a:prstGeom prst="straightConnector1">
            <a:avLst/>
          </a:prstGeom>
          <a:ln>
            <a:headEnd/>
            <a:tailEnd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ตัวเชื่อมต่อตรง 23"/>
          <p:cNvCxnSpPr/>
          <p:nvPr/>
        </p:nvCxnSpPr>
        <p:spPr>
          <a:xfrm>
            <a:off x="6732240" y="1268760"/>
            <a:ext cx="0" cy="324036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20" name="ลูกศรเชื่อมต่อแบบตรง 5119"/>
          <p:cNvCxnSpPr/>
          <p:nvPr/>
        </p:nvCxnSpPr>
        <p:spPr>
          <a:xfrm flipH="1">
            <a:off x="5148064" y="3212976"/>
            <a:ext cx="1584176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ลูกศรเชื่อมต่อแบบตรง 35"/>
          <p:cNvCxnSpPr/>
          <p:nvPr/>
        </p:nvCxnSpPr>
        <p:spPr>
          <a:xfrm flipH="1">
            <a:off x="4860032" y="1268760"/>
            <a:ext cx="187220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121" name="Text Box 11"/>
          <p:cNvSpPr txBox="1">
            <a:spLocks noChangeArrowheads="1"/>
          </p:cNvSpPr>
          <p:nvPr/>
        </p:nvSpPr>
        <p:spPr bwMode="auto">
          <a:xfrm>
            <a:off x="3059832" y="5949280"/>
            <a:ext cx="143969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พิจารณาอนุมัติ/ลงนาม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125" name="สี่เหลี่ยมผืนผ้า 5124"/>
          <p:cNvSpPr/>
          <p:nvPr/>
        </p:nvSpPr>
        <p:spPr>
          <a:xfrm>
            <a:off x="3131840" y="4293096"/>
            <a:ext cx="12362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400" dirty="0" smtClean="0">
                <a:solidFill>
                  <a:srgbClr val="002060"/>
                </a:solidFill>
                <a:effectLst/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รับเรื่องและตรวจสอบ</a:t>
            </a:r>
            <a:endParaRPr lang="th-TH" sz="14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126" name="Text Box 12"/>
          <p:cNvSpPr txBox="1">
            <a:spLocks noChangeArrowheads="1"/>
          </p:cNvSpPr>
          <p:nvPr/>
        </p:nvSpPr>
        <p:spPr bwMode="auto">
          <a:xfrm>
            <a:off x="3131840" y="5229200"/>
            <a:ext cx="1411381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พิจารณาและส่งลงนาม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40" name="รูปภาพ 39" descr="forms-icon.pn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499992" y="1916832"/>
            <a:ext cx="256223" cy="341630"/>
          </a:xfrm>
          <a:prstGeom prst="rect">
            <a:avLst/>
          </a:prstGeom>
        </p:spPr>
      </p:pic>
      <p:pic>
        <p:nvPicPr>
          <p:cNvPr id="41" name="รูปภาพ 40" descr="forms-icon.pn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499992" y="3645024"/>
            <a:ext cx="202217" cy="269622"/>
          </a:xfrm>
          <a:prstGeom prst="rect">
            <a:avLst/>
          </a:prstGeom>
        </p:spPr>
      </p:pic>
      <p:pic>
        <p:nvPicPr>
          <p:cNvPr id="43" name="รูปภาพ 42" descr="forms-icon.pn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572000" y="4797152"/>
            <a:ext cx="183350" cy="256236"/>
          </a:xfrm>
          <a:prstGeom prst="rect">
            <a:avLst/>
          </a:prstGeom>
        </p:spPr>
      </p:pic>
      <p:pic>
        <p:nvPicPr>
          <p:cNvPr id="44" name="รูปภาพ 43" descr="forms-icon.pn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572000" y="5805264"/>
            <a:ext cx="183350" cy="256236"/>
          </a:xfrm>
          <a:prstGeom prst="rect">
            <a:avLst/>
          </a:prstGeom>
        </p:spPr>
      </p:pic>
      <p:sp>
        <p:nvSpPr>
          <p:cNvPr id="46" name="AutoShape 4"/>
          <p:cNvSpPr>
            <a:spLocks noChangeArrowheads="1"/>
          </p:cNvSpPr>
          <p:nvPr/>
        </p:nvSpPr>
        <p:spPr bwMode="auto">
          <a:xfrm>
            <a:off x="1403648" y="1916832"/>
            <a:ext cx="1684195" cy="57957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ข้อมูลทะเบียนสถานประกอบกิจการ</a:t>
            </a:r>
            <a:endParaRPr kumimoji="0" lang="th-TH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5128" name="ตัวเชื่อมต่อตรง 5127"/>
          <p:cNvCxnSpPr>
            <a:stCxn id="46" idx="3"/>
            <a:endCxn id="3" idx="1"/>
          </p:cNvCxnSpPr>
          <p:nvPr/>
        </p:nvCxnSpPr>
        <p:spPr>
          <a:xfrm>
            <a:off x="3087843" y="2206617"/>
            <a:ext cx="764077" cy="849913"/>
          </a:xfrm>
          <a:prstGeom prst="line">
            <a:avLst/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0" name="ชื่อเรื่อง 5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3200" dirty="0" smtClean="0"/>
              <a:t>ผังการยื่นรับรองหลักสูตร/ค่าใช้จ่าย (สำหรับสถานประกอบกิจการ)</a:t>
            </a:r>
            <a:endParaRPr lang="th-TH" sz="3200" dirty="0"/>
          </a:p>
        </p:txBody>
      </p:sp>
      <p:cxnSp>
        <p:nvCxnSpPr>
          <p:cNvPr id="61" name="ลูกศรเชื่อมต่อแบบตรง 60"/>
          <p:cNvCxnSpPr/>
          <p:nvPr/>
        </p:nvCxnSpPr>
        <p:spPr>
          <a:xfrm>
            <a:off x="4716016" y="4509120"/>
            <a:ext cx="2016224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4" name="สี่เหลี่ยมผืนผ้า 63"/>
          <p:cNvSpPr/>
          <p:nvPr/>
        </p:nvSpPr>
        <p:spPr>
          <a:xfrm>
            <a:off x="5148064" y="4221088"/>
            <a:ext cx="9204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400" dirty="0" smtClean="0">
                <a:solidFill>
                  <a:srgbClr val="FF0000"/>
                </a:solidFill>
                <a:effectLst/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หากมีการแก้ไข</a:t>
            </a:r>
            <a:endParaRPr lang="th-TH" sz="1400" dirty="0">
              <a:solidFill>
                <a:srgbClr val="FF000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67" name="ตัวเชื่อมต่อตรง 66"/>
          <p:cNvCxnSpPr/>
          <p:nvPr/>
        </p:nvCxnSpPr>
        <p:spPr>
          <a:xfrm>
            <a:off x="6660232" y="1268760"/>
            <a:ext cx="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9" name="ตัวเชื่อมต่อตรง 68"/>
          <p:cNvCxnSpPr/>
          <p:nvPr/>
        </p:nvCxnSpPr>
        <p:spPr>
          <a:xfrm>
            <a:off x="6732240" y="1268760"/>
            <a:ext cx="26633" cy="504282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8032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  <p:bldP spid="13" grpId="0"/>
      <p:bldP spid="14" grpId="0"/>
      <p:bldP spid="5121" grpId="0"/>
      <p:bldP spid="5125" grpId="0"/>
      <p:bldP spid="5126" grpId="0"/>
      <p:bldP spid="46" grpId="0" animBg="1"/>
      <p:bldP spid="64" grpId="0"/>
      <p:bldP spid="64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387165"/>
            <a:ext cx="9144000" cy="609600"/>
          </a:xfrm>
        </p:spPr>
        <p:txBody>
          <a:bodyPr/>
          <a:lstStyle/>
          <a:p>
            <a:r>
              <a:rPr lang="th-TH" sz="2700" dirty="0" smtClean="0"/>
              <a:t>ฝึกยกระดับฝีมือแรงงานและเปลี่ยนฝึกเปลี่ยนสาขาอาชีพ </a:t>
            </a:r>
            <a:br>
              <a:rPr lang="th-TH" sz="2700" dirty="0" smtClean="0"/>
            </a:br>
            <a:r>
              <a:rPr lang="th-TH" sz="2700" dirty="0" smtClean="0"/>
              <a:t>กรณีดำเนินการฝึกเอง </a:t>
            </a:r>
            <a:r>
              <a:rPr lang="th-TH" sz="2700" dirty="0" smtClean="0">
                <a:solidFill>
                  <a:srgbClr val="FFFF00"/>
                </a:solidFill>
              </a:rPr>
              <a:t>(แบบ </a:t>
            </a:r>
            <a:r>
              <a:rPr lang="th-TH" sz="2700" dirty="0" err="1" smtClean="0">
                <a:solidFill>
                  <a:srgbClr val="FFFF00"/>
                </a:solidFill>
              </a:rPr>
              <a:t>ฝย</a:t>
            </a:r>
            <a:r>
              <a:rPr lang="th-TH" sz="2700" dirty="0" smtClean="0">
                <a:solidFill>
                  <a:srgbClr val="FFFF00"/>
                </a:solidFill>
              </a:rPr>
              <a:t>/</a:t>
            </a:r>
            <a:r>
              <a:rPr lang="th-TH" sz="2700" dirty="0" err="1" smtClean="0">
                <a:solidFill>
                  <a:srgbClr val="FFFF00"/>
                </a:solidFill>
              </a:rPr>
              <a:t>ฝป</a:t>
            </a:r>
            <a:r>
              <a:rPr lang="th-TH" sz="2700" dirty="0" smtClean="0">
                <a:solidFill>
                  <a:srgbClr val="FFFF00"/>
                </a:solidFill>
              </a:rPr>
              <a:t>2-1 )</a:t>
            </a:r>
            <a:endParaRPr lang="th-TH" sz="2700" dirty="0">
              <a:solidFill>
                <a:srgbClr val="FFFF00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สิ่งที่ต้องเตรียม</a:t>
            </a:r>
          </a:p>
          <a:p>
            <a:pPr lvl="1"/>
            <a:r>
              <a:rPr lang="th-TH" dirty="0" smtClean="0"/>
              <a:t>ข้อมูลหลักสูตรและค่าใช้จ่าย</a:t>
            </a:r>
          </a:p>
          <a:p>
            <a:pPr lvl="1"/>
            <a:r>
              <a:rPr lang="th-TH" dirty="0" smtClean="0"/>
              <a:t>ไฟล์เอกสารประกอบการพิจารณา</a:t>
            </a:r>
            <a:r>
              <a:rPr lang="en-US" dirty="0" smtClean="0"/>
              <a:t> (</a:t>
            </a:r>
            <a:r>
              <a:rPr lang="th-TH" dirty="0" smtClean="0"/>
              <a:t>ไฟล์ </a:t>
            </a:r>
            <a:r>
              <a:rPr lang="en-US" dirty="0" err="1" smtClean="0"/>
              <a:t>pdf</a:t>
            </a:r>
            <a:r>
              <a:rPr lang="th-TH" dirty="0" smtClean="0"/>
              <a:t> หรือ รูปภาพก็ได้)</a:t>
            </a:r>
          </a:p>
          <a:p>
            <a:pPr lvl="1"/>
            <a:r>
              <a:rPr lang="th-TH" dirty="0" smtClean="0"/>
              <a:t>ไฟล์ </a:t>
            </a:r>
            <a:r>
              <a:rPr lang="en-US" dirty="0" smtClean="0"/>
              <a:t>Excel</a:t>
            </a:r>
            <a:r>
              <a:rPr lang="th-TH" dirty="0" smtClean="0"/>
              <a:t> รายชื่อผู้เข้าอบรมที่เป็นพนักงานของสถานประกอบกิจการตนเองในแต่ละรุ่น </a:t>
            </a:r>
          </a:p>
          <a:p>
            <a:pPr lvl="2"/>
            <a:r>
              <a:rPr lang="th-TH" dirty="0" smtClean="0"/>
              <a:t>สามารถดาวน์โหลดได้ที่หน้าเว็บไซต์ </a:t>
            </a:r>
            <a:r>
              <a:rPr lang="en-US" dirty="0" smtClean="0"/>
              <a:t>http</a:t>
            </a:r>
            <a:r>
              <a:rPr lang="en-US" smtClean="0"/>
              <a:t>://e-service.dsd.go.th</a:t>
            </a:r>
            <a:endParaRPr lang="th-TH" dirty="0" smtClean="0"/>
          </a:p>
          <a:p>
            <a:pPr lvl="2"/>
            <a:r>
              <a:rPr lang="th-TH" dirty="0" smtClean="0"/>
              <a:t>1 รุ่น ต่อ 1 ไฟล์</a:t>
            </a:r>
            <a:endParaRPr lang="en-US" dirty="0"/>
          </a:p>
          <a:p>
            <a:pPr lvl="1"/>
            <a:r>
              <a:rPr lang="th-TH" dirty="0" smtClean="0"/>
              <a:t>ไฟล์ใบเซ็นชื่อผู้เข้าอบรมในแต่ละรุ่น </a:t>
            </a:r>
            <a:r>
              <a:rPr lang="en-US" dirty="0" smtClean="0"/>
              <a:t>(</a:t>
            </a:r>
            <a:r>
              <a:rPr lang="th-TH" dirty="0" smtClean="0"/>
              <a:t>ไฟล์ </a:t>
            </a:r>
            <a:r>
              <a:rPr lang="en-US" dirty="0" err="1" smtClean="0"/>
              <a:t>pdf</a:t>
            </a:r>
            <a:r>
              <a:rPr lang="th-TH" dirty="0" smtClean="0"/>
              <a:t> หรือ รูปภาพก็ได้)</a:t>
            </a:r>
            <a:endParaRPr lang="en-US" dirty="0" smtClean="0"/>
          </a:p>
        </p:txBody>
      </p:sp>
      <p:pic>
        <p:nvPicPr>
          <p:cNvPr id="4" name="รูปภาพ 3" descr="COMPARE-LOANS-icon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48264" y="3789040"/>
            <a:ext cx="592460" cy="59246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67744" y="5733256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อ่านคู่มือหน้า  9 - 17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2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ไฟล์รายชื่อผู้เข้าอบรม</a:t>
            </a:r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1691680" y="5661248"/>
            <a:ext cx="612068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กรอกให้ครบทุกคอลัมน์ยกเว้น 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 Status 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และ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 Remark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6" name="รูปภาพ 5" descr="COMPARE-LOANS-icon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72400" y="5877272"/>
            <a:ext cx="592460" cy="592460"/>
          </a:xfrm>
          <a:prstGeom prst="rect">
            <a:avLst/>
          </a:prstGeom>
        </p:spPr>
      </p:pic>
      <p:pic>
        <p:nvPicPr>
          <p:cNvPr id="8" name="ตัวยึดเนื้อหา 7" descr="2016-01-25_8-48-37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395536" y="1844824"/>
            <a:ext cx="8229600" cy="3141842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เข้าสู่หน้า</a:t>
            </a:r>
            <a:r>
              <a:rPr lang="th-TH" smtClean="0"/>
              <a:t>เว็บไซต์</a:t>
            </a:r>
            <a:r>
              <a:rPr lang="en-US" smtClean="0"/>
              <a:t> e-service</a:t>
            </a:r>
            <a:endParaRPr lang="th-TH" dirty="0"/>
          </a:p>
        </p:txBody>
      </p:sp>
      <p:pic>
        <p:nvPicPr>
          <p:cNvPr id="5" name="รูปภาพ 15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340768"/>
            <a:ext cx="6768475" cy="48605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635896" y="5733256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ngsana New" pitchFamily="18" charset="-34"/>
                <a:cs typeface="Angsana New" pitchFamily="18" charset="-34"/>
              </a:rPr>
              <a:t>http</a:t>
            </a:r>
            <a:r>
              <a:rPr lang="en-US" smtClean="0">
                <a:latin typeface="Angsana New" pitchFamily="18" charset="-34"/>
                <a:cs typeface="Angsana New" pitchFamily="18" charset="-34"/>
              </a:rPr>
              <a:t>://e-service.dsd.go.th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เข้าสู่ระบบ</a:t>
            </a:r>
            <a:endParaRPr lang="th-TH" dirty="0"/>
          </a:p>
        </p:txBody>
      </p:sp>
      <p:pic>
        <p:nvPicPr>
          <p:cNvPr id="3" name="รูปภาพ 15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988840"/>
            <a:ext cx="7632848" cy="24482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11760" y="4941168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กรอก </a:t>
            </a:r>
            <a:r>
              <a:rPr lang="en-US" dirty="0">
                <a:latin typeface="Angsana New" pitchFamily="18" charset="-34"/>
                <a:cs typeface="Angsana New" pitchFamily="18" charset="-34"/>
              </a:rPr>
              <a:t>U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sername 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และ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 Password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เลือกเมนู</a:t>
            </a:r>
            <a:endParaRPr lang="th-TH" dirty="0"/>
          </a:p>
        </p:txBody>
      </p:sp>
      <p:pic>
        <p:nvPicPr>
          <p:cNvPr id="3" name="รูปภาพ 15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628800"/>
            <a:ext cx="7704856" cy="36724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15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5576" y="1628800"/>
            <a:ext cx="7556822" cy="418772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11760" y="5949280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เลือกสาขา/ผู้มีอำนาจ/หน่วยงานที่ยื่น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6" name="รูปภาพ 5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24328" y="3429000"/>
            <a:ext cx="448444" cy="4484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เลือกสาขา</a:t>
            </a:r>
            <a:endParaRPr lang="th-TH" dirty="0"/>
          </a:p>
        </p:txBody>
      </p:sp>
      <p:pic>
        <p:nvPicPr>
          <p:cNvPr id="3" name="รูปภาพ 2" descr="2015-07-12_18-28-0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88840"/>
            <a:ext cx="9144000" cy="2364983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4" name="รูปภาพ 3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5877272"/>
            <a:ext cx="592460" cy="5924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0" descr="01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9552" y="1628800"/>
            <a:ext cx="8208912" cy="410445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11760" y="5949280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กรอกข้อมูลเอกสาร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เพิ่มหลักสูตรที่ขอรับรอง</a:t>
            </a:r>
            <a:endParaRPr lang="th-TH" dirty="0"/>
          </a:p>
        </p:txBody>
      </p:sp>
      <p:pic>
        <p:nvPicPr>
          <p:cNvPr id="3" name="รูปภาพ 1" descr="0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7544" y="2708920"/>
            <a:ext cx="8064896" cy="2016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กรอกข้อมูลหลักสูตร</a:t>
            </a:r>
            <a:endParaRPr lang="th-TH" dirty="0"/>
          </a:p>
        </p:txBody>
      </p:sp>
      <p:pic>
        <p:nvPicPr>
          <p:cNvPr id="3" name="รูปภาพ 16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528" y="1484784"/>
            <a:ext cx="8496944" cy="46085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กรอกข้อมูลรุ่นในแต่ละหลักสูตร</a:t>
            </a:r>
            <a:endParaRPr lang="th-TH" dirty="0"/>
          </a:p>
        </p:txBody>
      </p:sp>
      <p:pic>
        <p:nvPicPr>
          <p:cNvPr id="3" name="รูปภาพ 2" descr="04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1628800"/>
            <a:ext cx="8460432" cy="2808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กรอกข้อมูลรุ่นในแต่ละหลักสูตร</a:t>
            </a:r>
            <a:endParaRPr lang="th-TH" dirty="0"/>
          </a:p>
        </p:txBody>
      </p:sp>
      <p:pic>
        <p:nvPicPr>
          <p:cNvPr id="3" name="รูปภาพ 3" descr="05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20" y="1844824"/>
            <a:ext cx="8578409" cy="302433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23728" y="5157192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เลือกหลักสูตรให้ถูกต้องแล้วเพิ่มรุ่น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กรอกข้อมูลสถานที่ฝึกอบรม</a:t>
            </a:r>
            <a:r>
              <a:rPr lang="en-US" dirty="0" smtClean="0"/>
              <a:t>,</a:t>
            </a:r>
            <a:r>
              <a:rPr lang="th-TH" dirty="0" smtClean="0"/>
              <a:t>จำนวนลูกจ้างที่ใช้สิทธิ์</a:t>
            </a:r>
            <a:endParaRPr lang="th-TH" dirty="0"/>
          </a:p>
        </p:txBody>
      </p:sp>
      <p:pic>
        <p:nvPicPr>
          <p:cNvPr id="3" name="รูปภาพ 4" descr="06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7544" y="1484784"/>
            <a:ext cx="8424936" cy="49940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กรอกค่าใช้จ่ายต่างๆ</a:t>
            </a:r>
            <a:endParaRPr lang="th-TH" dirty="0"/>
          </a:p>
        </p:txBody>
      </p:sp>
      <p:pic>
        <p:nvPicPr>
          <p:cNvPr id="3" name="รูปภาพ 5" descr="07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528" y="1412776"/>
            <a:ext cx="8562612" cy="4320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ระบบจะสรุปค่าใช้จ่ายที่ขอรับรอง</a:t>
            </a:r>
            <a:endParaRPr lang="th-TH" dirty="0"/>
          </a:p>
        </p:txBody>
      </p:sp>
      <p:pic>
        <p:nvPicPr>
          <p:cNvPr id="3" name="รูปภาพ 6" descr="08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2060848"/>
            <a:ext cx="8438880" cy="30963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แนบไฟล์เอกสาร</a:t>
            </a:r>
            <a:endParaRPr lang="th-TH" dirty="0"/>
          </a:p>
        </p:txBody>
      </p:sp>
      <p:pic>
        <p:nvPicPr>
          <p:cNvPr id="3" name="รูปภาพ 7" descr="09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20" y="2276872"/>
            <a:ext cx="8623241" cy="26642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แนบไฟล์เอกสารประกอบการพิจารณา</a:t>
            </a:r>
            <a:endParaRPr lang="th-TH" dirty="0"/>
          </a:p>
        </p:txBody>
      </p:sp>
      <p:pic>
        <p:nvPicPr>
          <p:cNvPr id="3" name="รูปภาพ 8" descr="010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3608" y="1340768"/>
            <a:ext cx="7056784" cy="51430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แนบไฟล์</a:t>
            </a:r>
            <a:r>
              <a:rPr lang="en-US" dirty="0" smtClean="0"/>
              <a:t> excel</a:t>
            </a:r>
            <a:r>
              <a:rPr lang="th-TH" dirty="0" smtClean="0"/>
              <a:t> รายชื่อผู้เข้าอบรมและใบเซ็นชื่อ</a:t>
            </a:r>
            <a:endParaRPr lang="th-TH" dirty="0"/>
          </a:p>
        </p:txBody>
      </p:sp>
      <p:pic>
        <p:nvPicPr>
          <p:cNvPr id="3" name="รูปภาพ 9" descr="011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20" y="1556792"/>
            <a:ext cx="7848872" cy="1800200"/>
          </a:xfrm>
          <a:prstGeom prst="rect">
            <a:avLst/>
          </a:prstGeom>
        </p:spPr>
      </p:pic>
      <p:pic>
        <p:nvPicPr>
          <p:cNvPr id="4" name="รูปภาพ 10" descr="012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7544" y="3573016"/>
            <a:ext cx="7848872" cy="1512168"/>
          </a:xfrm>
          <a:prstGeom prst="rect">
            <a:avLst/>
          </a:prstGeom>
        </p:spPr>
      </p:pic>
      <p:pic>
        <p:nvPicPr>
          <p:cNvPr id="5" name="รูปภาพ 4" descr="1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5373216"/>
            <a:ext cx="7723442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เลือกสถานะ การรับรอง</a:t>
            </a:r>
            <a:endParaRPr lang="th-TH" dirty="0"/>
          </a:p>
        </p:txBody>
      </p:sp>
      <p:pic>
        <p:nvPicPr>
          <p:cNvPr id="3" name="รูปภาพ 11" descr="013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9552" y="1772816"/>
            <a:ext cx="7920880" cy="28083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07704" y="5157192"/>
            <a:ext cx="5832648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ถ้ายังไม่พร้อมส่ง ให้เลือกสถานะเป็น อยู่ระหว่างการจัดทำ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ระบบจะแจ้ง</a:t>
            </a:r>
            <a:r>
              <a:rPr lang="th-TH" dirty="0" err="1" smtClean="0"/>
              <a:t>สถานะการ</a:t>
            </a:r>
            <a:r>
              <a:rPr lang="th-TH" dirty="0" smtClean="0"/>
              <a:t>รับรองของทุกเอกสารที่ยื่นมา</a:t>
            </a:r>
            <a:endParaRPr lang="th-TH" dirty="0"/>
          </a:p>
        </p:txBody>
      </p:sp>
      <p:pic>
        <p:nvPicPr>
          <p:cNvPr id="3" name="รูปภาพ 12" descr="014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1560" y="1844824"/>
            <a:ext cx="7920880" cy="3240360"/>
          </a:xfrm>
          <a:prstGeom prst="rect">
            <a:avLst/>
          </a:prstGeom>
        </p:spPr>
      </p:pic>
      <p:sp>
        <p:nvSpPr>
          <p:cNvPr id="4" name="สี่เหลี่ยมผืนผ้า 3"/>
          <p:cNvSpPr/>
          <p:nvPr/>
        </p:nvSpPr>
        <p:spPr bwMode="auto">
          <a:xfrm>
            <a:off x="5724128" y="2564904"/>
            <a:ext cx="1440160" cy="2520280"/>
          </a:xfrm>
          <a:prstGeom prst="rect">
            <a:avLst/>
          </a:prstGeom>
          <a:noFill/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แจ้งสถานะผ่านทางอีเมล</a:t>
            </a:r>
            <a:r>
              <a:rPr lang="th-TH" dirty="0"/>
              <a:t>์</a:t>
            </a:r>
          </a:p>
        </p:txBody>
      </p:sp>
      <p:pic>
        <p:nvPicPr>
          <p:cNvPr id="3" name="รูปภาพ 17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00808"/>
            <a:ext cx="8280920" cy="34563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63688" y="5517232"/>
            <a:ext cx="5832648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อีเมล์จะถูกส่งทุกครั้ง เมื่อเจ้าหน้าที่ดำเนินการตามขั้นตอนตรวจอนุมัติเอกสารที่ยื่นรับรอง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2700" dirty="0" smtClean="0"/>
              <a:t>ฝึกยกระดับฝีมือแรงงานและเปลี่ยนฝึกเปลี่ยนสาขาอาชีพ </a:t>
            </a:r>
            <a:br>
              <a:rPr lang="th-TH" sz="2700" dirty="0" smtClean="0"/>
            </a:br>
            <a:r>
              <a:rPr lang="th-TH" sz="2700" dirty="0" smtClean="0"/>
              <a:t>กรณีดำเนินการส่งฝึก</a:t>
            </a:r>
            <a:r>
              <a:rPr lang="th-TH" sz="2700" dirty="0" smtClean="0">
                <a:solidFill>
                  <a:srgbClr val="FFFF00"/>
                </a:solidFill>
              </a:rPr>
              <a:t>(แบบ </a:t>
            </a:r>
            <a:r>
              <a:rPr lang="th-TH" sz="2700" dirty="0" err="1" smtClean="0">
                <a:solidFill>
                  <a:srgbClr val="FFFF00"/>
                </a:solidFill>
              </a:rPr>
              <a:t>ฝย</a:t>
            </a:r>
            <a:r>
              <a:rPr lang="th-TH" sz="2700" dirty="0" smtClean="0">
                <a:solidFill>
                  <a:srgbClr val="FFFF00"/>
                </a:solidFill>
              </a:rPr>
              <a:t>/</a:t>
            </a:r>
            <a:r>
              <a:rPr lang="th-TH" sz="2700" dirty="0" err="1" smtClean="0">
                <a:solidFill>
                  <a:srgbClr val="FFFF00"/>
                </a:solidFill>
              </a:rPr>
              <a:t>ฝป</a:t>
            </a:r>
            <a:r>
              <a:rPr lang="th-TH" sz="2700" dirty="0" smtClean="0">
                <a:solidFill>
                  <a:srgbClr val="FFFF00"/>
                </a:solidFill>
              </a:rPr>
              <a:t>2-1 )</a:t>
            </a:r>
            <a:endParaRPr lang="th-TH" sz="2700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59632" y="2420888"/>
            <a:ext cx="7128792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ขั้นตอนจะคล้ายกับกรณีดำเนินการฝึกเอง เพียงแต่ไม่ต้องกรอกค่าใช้จ่าย</a:t>
            </a:r>
          </a:p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(อ่านคู่มือหน้า 18 – 23)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15616" y="503279"/>
            <a:ext cx="7848600" cy="609600"/>
          </a:xfrm>
        </p:spPr>
        <p:txBody>
          <a:bodyPr/>
          <a:lstStyle/>
          <a:p>
            <a:r>
              <a:rPr lang="th-TH" sz="2400" dirty="0" smtClean="0"/>
              <a:t>แบบแสดงการส่งเงินสมทบกองทุนพัฒนาฝีมือแรงงาน </a:t>
            </a:r>
            <a:br>
              <a:rPr lang="th-TH" sz="2400" dirty="0" smtClean="0"/>
            </a:br>
            <a:r>
              <a:rPr lang="th-TH" sz="2400" dirty="0" smtClean="0">
                <a:solidFill>
                  <a:srgbClr val="FFFF00"/>
                </a:solidFill>
              </a:rPr>
              <a:t>(แบบ </a:t>
            </a:r>
            <a:r>
              <a:rPr lang="th-TH" sz="2400" dirty="0" err="1" smtClean="0">
                <a:solidFill>
                  <a:srgbClr val="FFFF00"/>
                </a:solidFill>
              </a:rPr>
              <a:t>สท.</a:t>
            </a:r>
            <a:r>
              <a:rPr lang="th-TH" sz="2400" dirty="0" smtClean="0">
                <a:solidFill>
                  <a:srgbClr val="FFFF00"/>
                </a:solidFill>
              </a:rPr>
              <a:t> 2)</a:t>
            </a:r>
          </a:p>
        </p:txBody>
      </p:sp>
      <p:pic>
        <p:nvPicPr>
          <p:cNvPr id="3" name="รูปภาพ 15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484784"/>
            <a:ext cx="6912768" cy="4752528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140968"/>
            <a:ext cx="2952328" cy="1989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563888" y="5589240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อ่านคู่มือหน้า  30 -32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17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957" y="2114867"/>
            <a:ext cx="5760085" cy="2628265"/>
          </a:xfrm>
          <a:prstGeom prst="rect">
            <a:avLst/>
          </a:prstGeom>
        </p:spPr>
      </p:pic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th-TH" sz="2400" dirty="0"/>
              <a:t>แบบแสดงการส่งเงินสมทบกองทุนพัฒนาฝีมือแรงงาน </a:t>
            </a:r>
            <a:br>
              <a:rPr lang="th-TH" sz="2400" dirty="0"/>
            </a:br>
            <a:r>
              <a:rPr lang="th-TH" sz="2400" dirty="0">
                <a:solidFill>
                  <a:srgbClr val="FFFF00"/>
                </a:solidFill>
              </a:rPr>
              <a:t>(แบบ </a:t>
            </a:r>
            <a:r>
              <a:rPr lang="th-TH" sz="2400" dirty="0" err="1">
                <a:solidFill>
                  <a:srgbClr val="FFFF00"/>
                </a:solidFill>
              </a:rPr>
              <a:t>สท.</a:t>
            </a:r>
            <a:r>
              <a:rPr lang="th-TH" sz="2400" dirty="0">
                <a:solidFill>
                  <a:srgbClr val="FFFF00"/>
                </a:solidFill>
              </a:rPr>
              <a:t> 2)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กรอกข้อมูลเอกสาร</a:t>
            </a:r>
            <a:endParaRPr lang="th-TH" dirty="0"/>
          </a:p>
        </p:txBody>
      </p:sp>
      <p:pic>
        <p:nvPicPr>
          <p:cNvPr id="3" name="รูปภาพ 17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84784"/>
            <a:ext cx="7488832" cy="2088232"/>
          </a:xfrm>
          <a:prstGeom prst="rect">
            <a:avLst/>
          </a:prstGeom>
        </p:spPr>
      </p:pic>
      <p:pic>
        <p:nvPicPr>
          <p:cNvPr id="4" name="รูปภาพ 18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284984"/>
            <a:ext cx="7560840" cy="31683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กรอกจำนวนลูกจ้าง ณ วันสิ้นเดือนของแต่ละเดือน</a:t>
            </a:r>
            <a:endParaRPr lang="th-TH" dirty="0"/>
          </a:p>
        </p:txBody>
      </p:sp>
      <p:pic>
        <p:nvPicPr>
          <p:cNvPr id="3" name="รูปภาพ 18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124744"/>
            <a:ext cx="5760085" cy="5257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กรอกจำนวนหลักสูตรและจำนวนคนที่ได้รับการเห็นชอบ</a:t>
            </a:r>
            <a:endParaRPr lang="th-TH" dirty="0"/>
          </a:p>
        </p:txBody>
      </p:sp>
      <p:pic>
        <p:nvPicPr>
          <p:cNvPr id="3" name="รูปภาพ 18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12776"/>
            <a:ext cx="7848872" cy="5040560"/>
          </a:xfrm>
          <a:prstGeom prst="rect">
            <a:avLst/>
          </a:prstGeom>
        </p:spPr>
      </p:pic>
      <p:sp>
        <p:nvSpPr>
          <p:cNvPr id="4" name="สี่เหลี่ยมมุมมน 3"/>
          <p:cNvSpPr/>
          <p:nvPr/>
        </p:nvSpPr>
        <p:spPr bwMode="auto">
          <a:xfrm>
            <a:off x="3779912" y="3573016"/>
            <a:ext cx="2232248" cy="2160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คำนวณเงินสมทบ</a:t>
            </a:r>
            <a:endParaRPr lang="th-TH" dirty="0"/>
          </a:p>
        </p:txBody>
      </p:sp>
      <p:pic>
        <p:nvPicPr>
          <p:cNvPr id="3" name="รูปภาพ 18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84784"/>
            <a:ext cx="7488832" cy="2952328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517232"/>
            <a:ext cx="7848872" cy="1209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รูปภาพ 184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658"/>
          <a:stretch/>
        </p:blipFill>
        <p:spPr bwMode="auto">
          <a:xfrm>
            <a:off x="899592" y="4869160"/>
            <a:ext cx="7056784" cy="6480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แจ้งเปลี่ยนแปลงข้อมูลบริษัท </a:t>
            </a:r>
            <a:r>
              <a:rPr lang="th-TH" dirty="0" smtClean="0">
                <a:solidFill>
                  <a:srgbClr val="FFFF00"/>
                </a:solidFill>
              </a:rPr>
              <a:t>(แบบ </a:t>
            </a:r>
            <a:r>
              <a:rPr lang="th-TH" dirty="0" err="1" smtClean="0">
                <a:solidFill>
                  <a:srgbClr val="FFFF00"/>
                </a:solidFill>
              </a:rPr>
              <a:t>สท.</a:t>
            </a:r>
            <a:r>
              <a:rPr lang="th-TH" dirty="0" smtClean="0">
                <a:solidFill>
                  <a:srgbClr val="FFFF00"/>
                </a:solidFill>
              </a:rPr>
              <a:t>8)</a:t>
            </a:r>
          </a:p>
        </p:txBody>
      </p:sp>
      <p:pic>
        <p:nvPicPr>
          <p:cNvPr id="3" name="รูปภาพ 19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484784"/>
            <a:ext cx="5472608" cy="2880320"/>
          </a:xfrm>
          <a:prstGeom prst="rect">
            <a:avLst/>
          </a:prstGeom>
        </p:spPr>
      </p:pic>
      <p:pic>
        <p:nvPicPr>
          <p:cNvPr id="4" name="รูปภาพ 19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149080"/>
            <a:ext cx="6768752" cy="20882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35896" y="3356992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อ่านคู่มือหน้า  33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กรอกข้อมูลตามหัวข้อที่ต้องการแจ้งเปลี่ยนแปลง</a:t>
            </a:r>
            <a:endParaRPr lang="th-TH" dirty="0"/>
          </a:p>
        </p:txBody>
      </p:sp>
      <p:pic>
        <p:nvPicPr>
          <p:cNvPr id="3" name="รูปภาพ 19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340768"/>
            <a:ext cx="7704856" cy="51125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หากมีข้อสงสัยการใช้งานระบบ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สามารถโพ</a:t>
            </a:r>
            <a:r>
              <a:rPr lang="th-TH" dirty="0" err="1" smtClean="0"/>
              <a:t>สแจ้ง</a:t>
            </a:r>
            <a:r>
              <a:rPr lang="th-TH" dirty="0" smtClean="0"/>
              <a:t>ปัญหาที่ได้ที่</a:t>
            </a:r>
          </a:p>
          <a:p>
            <a:pPr lvl="1"/>
            <a:r>
              <a:rPr lang="en-US" dirty="0" smtClean="0"/>
              <a:t>http://datacenter.dsd.go.th</a:t>
            </a:r>
            <a:endParaRPr lang="th-TH" dirty="0" smtClean="0"/>
          </a:p>
          <a:p>
            <a:pPr lvl="1"/>
            <a:endParaRPr lang="th-TH" dirty="0"/>
          </a:p>
        </p:txBody>
      </p:sp>
      <p:pic>
        <p:nvPicPr>
          <p:cNvPr id="4" name="รูปภาพ 3" descr="2015-07-08_14-48-3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2564904"/>
            <a:ext cx="2870565" cy="3823683"/>
          </a:xfrm>
          <a:prstGeom prst="rect">
            <a:avLst/>
          </a:prstGeom>
        </p:spPr>
      </p:pic>
      <p:pic>
        <p:nvPicPr>
          <p:cNvPr id="5" name="รูปภาพ 4" descr="banner_data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3356992"/>
            <a:ext cx="1838325" cy="1647825"/>
          </a:xfrm>
          <a:prstGeom prst="rect">
            <a:avLst/>
          </a:prstGeom>
        </p:spPr>
      </p:pic>
      <p:sp>
        <p:nvSpPr>
          <p:cNvPr id="6" name="ลูกศรขวา 5"/>
          <p:cNvSpPr/>
          <p:nvPr/>
        </p:nvSpPr>
        <p:spPr bwMode="auto">
          <a:xfrm rot="19381135">
            <a:off x="3138452" y="5223073"/>
            <a:ext cx="1872208" cy="648072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หากมีข้อสงสัยการใช้งานระบบ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/>
              <a:t> </a:t>
            </a:r>
            <a:r>
              <a:rPr lang="th-TH" dirty="0" smtClean="0"/>
              <a:t>โทรสอบถาม เจ้าหน้าที่หน่วยงานกรมพัฒนาฝีมือแรงงาน พื้นที่ที่ท่านประสานงานการยื่นรับรองหลักสูตรฯ</a:t>
            </a:r>
          </a:p>
          <a:p>
            <a:pPr lvl="1"/>
            <a:r>
              <a:rPr lang="th-TH" dirty="0" smtClean="0"/>
              <a:t>ค้นหาเบอร์โทรศัพท์หน่วยงานได้ที่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http://www.dsd.go.th/dsd/home/agency</a:t>
            </a:r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3088262" y="2967335"/>
            <a:ext cx="29674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จบการนำเสนอ</a:t>
            </a:r>
            <a:endParaRPr lang="th-TH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08TGp_BizCom_light">
  <a:themeElements>
    <a:clrScheme name="008TGp_BizCom_light 3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2CA3C8"/>
      </a:accent1>
      <a:accent2>
        <a:srgbClr val="FF9900"/>
      </a:accent2>
      <a:accent3>
        <a:srgbClr val="FFFFFF"/>
      </a:accent3>
      <a:accent4>
        <a:srgbClr val="174578"/>
      </a:accent4>
      <a:accent5>
        <a:srgbClr val="ACCEE0"/>
      </a:accent5>
      <a:accent6>
        <a:srgbClr val="E78A00"/>
      </a:accent6>
      <a:hlink>
        <a:srgbClr val="9999FF"/>
      </a:hlink>
      <a:folHlink>
        <a:srgbClr val="969696"/>
      </a:folHlink>
    </a:clrScheme>
    <a:fontScheme name="008TGp_BizCom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008TGp_BizCom_light 1">
        <a:dk1>
          <a:srgbClr val="666699"/>
        </a:dk1>
        <a:lt1>
          <a:srgbClr val="FFFFFF"/>
        </a:lt1>
        <a:dk2>
          <a:srgbClr val="000000"/>
        </a:dk2>
        <a:lt2>
          <a:srgbClr val="F7F4D5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8TGp_BizCom_light 2">
        <a:dk1>
          <a:srgbClr val="29698D"/>
        </a:dk1>
        <a:lt1>
          <a:srgbClr val="FFFFFF"/>
        </a:lt1>
        <a:dk2>
          <a:srgbClr val="000000"/>
        </a:dk2>
        <a:lt2>
          <a:srgbClr val="D6E1E2"/>
        </a:lt2>
        <a:accent1>
          <a:srgbClr val="458F8F"/>
        </a:accent1>
        <a:accent2>
          <a:srgbClr val="CCCC00"/>
        </a:accent2>
        <a:accent3>
          <a:srgbClr val="FFFFFF"/>
        </a:accent3>
        <a:accent4>
          <a:srgbClr val="215978"/>
        </a:accent4>
        <a:accent5>
          <a:srgbClr val="B0C6C6"/>
        </a:accent5>
        <a:accent6>
          <a:srgbClr val="B9B900"/>
        </a:accent6>
        <a:hlink>
          <a:srgbClr val="33CC33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8TGp_BizCom_light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CA3C8"/>
        </a:accent1>
        <a:accent2>
          <a:srgbClr val="FF9900"/>
        </a:accent2>
        <a:accent3>
          <a:srgbClr val="FFFFFF"/>
        </a:accent3>
        <a:accent4>
          <a:srgbClr val="174578"/>
        </a:accent4>
        <a:accent5>
          <a:srgbClr val="ACCEE0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008TGp_BizCom_light</Template>
  <TotalTime>946</TotalTime>
  <Words>904</Words>
  <Application>Microsoft Office PowerPoint</Application>
  <PresentationFormat>นำเสนอทางหน้าจอ (4:3)</PresentationFormat>
  <Paragraphs>124</Paragraphs>
  <Slides>49</Slides>
  <Notes>1</Notes>
  <HiddenSlides>10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49</vt:i4>
      </vt:variant>
    </vt:vector>
  </HeadingPairs>
  <TitlesOfParts>
    <vt:vector size="50" baseType="lpstr">
      <vt:lpstr>008TGp_BizCom_light</vt:lpstr>
      <vt:lpstr>ระบบส่งเสริมการพัฒนาฝีมือแรงงาน และบริการ e-Service</vt:lpstr>
      <vt:lpstr>บริการอะไรบ้าง</vt:lpstr>
      <vt:lpstr>ระบบส่งเสริมการพัฒนาฝีมือแรงงานและบริการ e-Service</vt:lpstr>
      <vt:lpstr>ขั้นตอนการใช้บริการต้องทำอย่างไร</vt:lpstr>
      <vt:lpstr>การเข้าเว็บไซต์ e-Service</vt:lpstr>
      <vt:lpstr>http://e-Service.dsd.go.th</vt:lpstr>
      <vt:lpstr>งานนำเสนอ PowerPoint</vt:lpstr>
      <vt:lpstr>เมื่อเข้าระบบครั้งแรกต้องทำอะไรบ้าง</vt:lpstr>
      <vt:lpstr>ข้อมูลพื้นฐาน</vt:lpstr>
      <vt:lpstr>ข้อมูลรายชื่อเจ้าของกิจการ/หุ้นส่วน/ผู้มีอำนาจ</vt:lpstr>
      <vt:lpstr>ข้อมูลสาขา</vt:lpstr>
      <vt:lpstr>ข้อมูลรายชื่อลูกจ้าง</vt:lpstr>
      <vt:lpstr>ข้อมูลเอกสารแนบ</vt:lpstr>
      <vt:lpstr>เปลี่ยนรหัสผ่าน</vt:lpstr>
      <vt:lpstr>งานนำเสนอ PowerPoint</vt:lpstr>
      <vt:lpstr>ผังการยื่นรับรองหลักสูตร/ค่าใช้จ่าย (สำหรับสถานประกอบกิจการ)</vt:lpstr>
      <vt:lpstr>ฝึกยกระดับฝีมือแรงงานและเปลี่ยนฝึกเปลี่ยนสาขาอาชีพ  กรณีดำเนินการฝึกเอง (แบบ ฝย/ฝป2-1 )</vt:lpstr>
      <vt:lpstr>ไฟล์รายชื่อผู้เข้าอบรม</vt:lpstr>
      <vt:lpstr>เข้าสู่หน้าเว็บไซต์ e-service</vt:lpstr>
      <vt:lpstr>เข้าสู่ระบบ</vt:lpstr>
      <vt:lpstr>เลือกเมนู</vt:lpstr>
      <vt:lpstr>งานนำเสนอ PowerPoint</vt:lpstr>
      <vt:lpstr>เลือกสาขา</vt:lpstr>
      <vt:lpstr>งานนำเสนอ PowerPoint</vt:lpstr>
      <vt:lpstr>เพิ่มหลักสูตรที่ขอรับรอง</vt:lpstr>
      <vt:lpstr>กรอกข้อมูลหลักสูตร</vt:lpstr>
      <vt:lpstr>กรอกข้อมูลรุ่นในแต่ละหลักสูตร</vt:lpstr>
      <vt:lpstr>กรอกข้อมูลรุ่นในแต่ละหลักสูตร</vt:lpstr>
      <vt:lpstr>กรอกข้อมูลสถานที่ฝึกอบรม,จำนวนลูกจ้างที่ใช้สิทธิ์</vt:lpstr>
      <vt:lpstr>กรอกค่าใช้จ่ายต่างๆ</vt:lpstr>
      <vt:lpstr>ระบบจะสรุปค่าใช้จ่ายที่ขอรับรอง</vt:lpstr>
      <vt:lpstr>แนบไฟล์เอกสาร</vt:lpstr>
      <vt:lpstr>แนบไฟล์เอกสารประกอบการพิจารณา</vt:lpstr>
      <vt:lpstr>แนบไฟล์ excel รายชื่อผู้เข้าอบรมและใบเซ็นชื่อ</vt:lpstr>
      <vt:lpstr>เลือกสถานะ การรับรอง</vt:lpstr>
      <vt:lpstr>ระบบจะแจ้งสถานะการรับรองของทุกเอกสารที่ยื่นมา</vt:lpstr>
      <vt:lpstr>แจ้งสถานะผ่านทางอีเมล์</vt:lpstr>
      <vt:lpstr>ฝึกยกระดับฝีมือแรงงานและเปลี่ยนฝึกเปลี่ยนสาขาอาชีพ  กรณีดำเนินการส่งฝึก(แบบ ฝย/ฝป2-1 )</vt:lpstr>
      <vt:lpstr>แบบแสดงการส่งเงินสมทบกองทุนพัฒนาฝีมือแรงงาน  (แบบ สท. 2)</vt:lpstr>
      <vt:lpstr>แบบแสดงการส่งเงินสมทบกองทุนพัฒนาฝีมือแรงงาน  (แบบ สท. 2)</vt:lpstr>
      <vt:lpstr>กรอกข้อมูลเอกสาร</vt:lpstr>
      <vt:lpstr>กรอกจำนวนลูกจ้าง ณ วันสิ้นเดือนของแต่ละเดือน</vt:lpstr>
      <vt:lpstr>กรอกจำนวนหลักสูตรและจำนวนคนที่ได้รับการเห็นชอบ</vt:lpstr>
      <vt:lpstr>คำนวณเงินสมทบ</vt:lpstr>
      <vt:lpstr>แจ้งเปลี่ยนแปลงข้อมูลบริษัท (แบบ สท.8)</vt:lpstr>
      <vt:lpstr>กรอกข้อมูลตามหัวข้อที่ต้องการแจ้งเปลี่ยนแปลง</vt:lpstr>
      <vt:lpstr>หากมีข้อสงสัยการใช้งานระบบ</vt:lpstr>
      <vt:lpstr>หากมีข้อสงสัยการใช้งานระบบ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Kraiwit</dc:creator>
  <cp:lastModifiedBy>user</cp:lastModifiedBy>
  <cp:revision>113</cp:revision>
  <dcterms:created xsi:type="dcterms:W3CDTF">2015-07-08T00:43:11Z</dcterms:created>
  <dcterms:modified xsi:type="dcterms:W3CDTF">2016-02-12T03:17:49Z</dcterms:modified>
</cp:coreProperties>
</file>